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506" r:id="rId2"/>
    <p:sldId id="508" r:id="rId3"/>
    <p:sldId id="507" r:id="rId4"/>
    <p:sldId id="509" r:id="rId5"/>
  </p:sldIdLst>
  <p:sldSz cx="9144000" cy="6858000" type="screen4x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500" b="1" kern="1200">
        <a:solidFill>
          <a:srgbClr val="00703C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006600"/>
    <a:srgbClr val="5846DA"/>
    <a:srgbClr val="FF9900"/>
    <a:srgbClr val="7DC244"/>
    <a:srgbClr val="439639"/>
    <a:srgbClr val="FFFF99"/>
    <a:srgbClr val="FFFFCC"/>
    <a:srgbClr val="FF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824" autoAdjust="0"/>
  </p:normalViewPr>
  <p:slideViewPr>
    <p:cSldViewPr>
      <p:cViewPr>
        <p:scale>
          <a:sx n="99" d="100"/>
          <a:sy n="99" d="100"/>
        </p:scale>
        <p:origin x="-1140" y="-606"/>
      </p:cViewPr>
      <p:guideLst>
        <p:guide orient="horz" pos="2160"/>
        <p:guide orient="horz" pos="2479"/>
        <p:guide orient="horz" pos="2799"/>
        <p:guide orient="horz" pos="3119"/>
        <p:guide orient="horz" pos="3439"/>
        <p:guide orient="horz" pos="3754"/>
        <p:guide orient="horz" pos="4080"/>
        <p:guide orient="horz" pos="1836"/>
        <p:guide pos="2880"/>
        <p:guide pos="2440"/>
        <p:guide pos="3324"/>
        <p:guide pos="3768"/>
        <p:guide pos="4212"/>
        <p:guide pos="4657"/>
        <p:guide pos="510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90" y="-10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580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209" y="1"/>
            <a:ext cx="2950579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879"/>
            <a:ext cx="2950580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209" y="9443879"/>
            <a:ext cx="2950579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fld id="{34B43C00-ED13-4088-8D40-E22C0A647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12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580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209" y="1"/>
            <a:ext cx="2950579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9" y="4721939"/>
            <a:ext cx="4993530" cy="44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879"/>
            <a:ext cx="2950580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209" y="9443879"/>
            <a:ext cx="2950579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150" tIns="48075" rIns="96150" bIns="4807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300" b="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fld id="{97272910-BB0E-455D-87DE-FF3614001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70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72910-BB0E-455D-87DE-FF3614001A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72910-BB0E-455D-87DE-FF3614001AF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53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5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9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044248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342940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04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83138" y="1711325"/>
            <a:ext cx="3675062" cy="20685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83138" y="3932238"/>
            <a:ext cx="3675062" cy="206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9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96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094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9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9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44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40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247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449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3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8096250" y="6500813"/>
            <a:ext cx="1047750" cy="241300"/>
            <a:chOff x="5100" y="3932"/>
            <a:chExt cx="660" cy="152"/>
          </a:xfrm>
        </p:grpSpPr>
        <p:sp>
          <p:nvSpPr>
            <p:cNvPr id="1035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ru-RU" sz="2400" b="0">
                <a:solidFill>
                  <a:schemeClr val="tx1"/>
                </a:solidFill>
                <a:ea typeface="ヒラギノ角ゴ Pro W3"/>
                <a:cs typeface="ヒラギノ角ゴ Pro W3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</a:pPr>
              <a:endParaRPr lang="ru-RU" sz="1200" b="0">
                <a:solidFill>
                  <a:schemeClr val="bg1"/>
                </a:solidFill>
              </a:endParaRPr>
            </a:p>
          </p:txBody>
        </p:sp>
      </p:grpSp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8215313" y="6500813"/>
            <a:ext cx="641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29168748-2BE5-486C-A9F7-527C77D17738}" type="slidenum">
              <a:rPr lang="ru-RU" sz="1200">
                <a:solidFill>
                  <a:schemeClr val="bg1"/>
                </a:solidFill>
                <a:ea typeface="ヒラギノ角ゴ Pro W3"/>
                <a:cs typeface="ヒラギノ角ゴ Pro W3"/>
              </a:rPr>
              <a:pPr eaLnBrk="0" hangingPunct="0"/>
              <a:t>‹#›</a:t>
            </a:fld>
            <a:endParaRPr lang="ru-RU" sz="1200" b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83568" y="56703"/>
            <a:ext cx="68407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10800" anchor="ctr"/>
          <a:lstStyle/>
          <a:p>
            <a:r>
              <a:rPr lang="ru-RU" sz="1800" i="0" dirty="0" smtClean="0">
                <a:cs typeface="Arial" pitchFamily="34" charset="0"/>
              </a:rPr>
              <a:t>Порядок </a:t>
            </a:r>
            <a:r>
              <a:rPr lang="ru-RU" sz="1800" dirty="0" smtClean="0">
                <a:cs typeface="Arial" pitchFamily="34" charset="0"/>
              </a:rPr>
              <a:t>подачи заявления-поручения в </a:t>
            </a:r>
            <a:r>
              <a:rPr lang="ru-RU" sz="1800" dirty="0">
                <a:cs typeface="Arial" pitchFamily="34" charset="0"/>
              </a:rPr>
              <a:t>системе QUIK </a:t>
            </a:r>
            <a:endParaRPr lang="ru-RU" sz="1800" dirty="0" smtClean="0">
              <a:cs typeface="Arial" pitchFamily="34" charset="0"/>
            </a:endParaRPr>
          </a:p>
          <a:p>
            <a:r>
              <a:rPr lang="ru-RU" sz="1800" dirty="0" smtClean="0">
                <a:cs typeface="Arial" pitchFamily="34" charset="0"/>
              </a:rPr>
              <a:t>на </a:t>
            </a:r>
            <a:r>
              <a:rPr lang="ru-RU" sz="1800" dirty="0">
                <a:cs typeface="Arial" pitchFamily="34" charset="0"/>
              </a:rPr>
              <a:t>участие в </a:t>
            </a:r>
            <a:r>
              <a:rPr lang="ru-RU" sz="1800" dirty="0" smtClean="0">
                <a:cs typeface="Arial" pitchFamily="34" charset="0"/>
              </a:rPr>
              <a:t>конкурсе «ЛЧИ 2015» (1/3)</a:t>
            </a:r>
            <a:endParaRPr lang="ru-RU" sz="2000" i="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069129"/>
            <a:ext cx="8460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Для </a:t>
            </a:r>
            <a:r>
              <a:rPr lang="ru-RU" sz="1400" dirty="0"/>
              <a:t>подачи </a:t>
            </a:r>
            <a:r>
              <a:rPr lang="ru-RU" sz="1400" dirty="0" smtClean="0"/>
              <a:t>заявления-поручения </a:t>
            </a:r>
            <a:r>
              <a:rPr lang="ru-RU" sz="1400" dirty="0"/>
              <a:t>свободной формы в терминале QUIK 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Вам необходимо </a:t>
            </a:r>
            <a:r>
              <a:rPr lang="ru-RU" sz="1400" dirty="0"/>
              <a:t>в меню «Неторговые поручения» выбрать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пункт «</a:t>
            </a:r>
            <a:r>
              <a:rPr lang="ru-RU" sz="1400" dirty="0"/>
              <a:t>Новое поручение» -&gt; «Свободная форма</a:t>
            </a:r>
            <a:r>
              <a:rPr lang="ru-RU" sz="1400" dirty="0" smtClean="0"/>
              <a:t>»: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Далее в поле «Шаблон» необходимо выбрать «Заявление н</a:t>
            </a:r>
            <a:r>
              <a:rPr lang="ru-RU" sz="1400" dirty="0"/>
              <a:t>а</a:t>
            </a:r>
            <a:r>
              <a:rPr lang="ru-RU" sz="1400" dirty="0" smtClean="0"/>
              <a:t> участие в конкурсе ЛЧИ 2015».</a:t>
            </a:r>
            <a:endParaRPr lang="ru-RU" sz="1400" dirty="0"/>
          </a:p>
        </p:txBody>
      </p:sp>
      <p:pic>
        <p:nvPicPr>
          <p:cNvPr id="7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353" y="1487306"/>
            <a:ext cx="2647950" cy="548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94192" y="1885016"/>
            <a:ext cx="8549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42" y="2492896"/>
            <a:ext cx="435415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45917" y="2425753"/>
            <a:ext cx="394409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В окне  «Поручение: Свободная форма» Вы самостоятельно заполняет поля: </a:t>
            </a:r>
            <a:endParaRPr lang="ru-RU" sz="1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«</a:t>
            </a:r>
            <a:r>
              <a:rPr lang="ru-RU" sz="1400" dirty="0"/>
              <a:t>Код договора</a:t>
            </a:r>
            <a:r>
              <a:rPr lang="ru-RU" sz="1400" dirty="0" smtClean="0"/>
              <a:t>»;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«</a:t>
            </a:r>
            <a:r>
              <a:rPr lang="ru-RU" sz="1400" dirty="0" err="1"/>
              <a:t>Email</a:t>
            </a:r>
            <a:r>
              <a:rPr lang="ru-RU" sz="1400" dirty="0" smtClean="0"/>
              <a:t>»;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«</a:t>
            </a:r>
            <a:r>
              <a:rPr lang="ru-RU" sz="1400" dirty="0"/>
              <a:t>Телефон</a:t>
            </a:r>
            <a:r>
              <a:rPr lang="ru-RU" sz="1400" dirty="0" smtClean="0"/>
              <a:t>»;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«</a:t>
            </a:r>
            <a:r>
              <a:rPr lang="ru-RU" sz="1400" dirty="0"/>
              <a:t>Имя (</a:t>
            </a:r>
            <a:r>
              <a:rPr lang="ru-RU" sz="1400" dirty="0" err="1"/>
              <a:t>Login</a:t>
            </a:r>
            <a:r>
              <a:rPr lang="ru-RU" sz="1400" dirty="0"/>
              <a:t>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Также Вам необходимо отметить поля: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 «Автоматически регистрировать все активы для участия в конкурсе</a:t>
            </a:r>
            <a:r>
              <a:rPr lang="ru-RU" sz="1400" dirty="0" smtClean="0"/>
              <a:t>»;</a:t>
            </a:r>
            <a:r>
              <a:rPr lang="en-US" sz="1400" dirty="0" smtClean="0"/>
              <a:t> </a:t>
            </a:r>
            <a:endParaRPr lang="ru-RU" sz="1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6600"/>
                </a:solidFill>
              </a:rPr>
              <a:t> </a:t>
            </a:r>
            <a:r>
              <a:rPr lang="ru-RU" sz="1400" dirty="0"/>
              <a:t>«Регистрировать только один счет – на торговой площадке, где зарегистрирован выбранный «Код клиента</a:t>
            </a:r>
            <a:r>
              <a:rPr lang="ru-RU" sz="1400" dirty="0" smtClean="0">
                <a:solidFill>
                  <a:srgbClr val="006600"/>
                </a:solidFill>
              </a:rPr>
              <a:t>».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ru-RU" sz="1400" dirty="0" smtClean="0">
                <a:solidFill>
                  <a:srgbClr val="006600"/>
                </a:solidFill>
              </a:rPr>
              <a:t> </a:t>
            </a:r>
            <a:endParaRPr lang="ru-RU" sz="1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83568" y="56703"/>
            <a:ext cx="68407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10800" anchor="ctr"/>
          <a:lstStyle/>
          <a:p>
            <a:r>
              <a:rPr lang="ru-RU" sz="1800" i="0" dirty="0" smtClean="0">
                <a:cs typeface="Arial" pitchFamily="34" charset="0"/>
              </a:rPr>
              <a:t>Порядок </a:t>
            </a:r>
            <a:r>
              <a:rPr lang="ru-RU" sz="1800" dirty="0" smtClean="0">
                <a:cs typeface="Arial" pitchFamily="34" charset="0"/>
              </a:rPr>
              <a:t>подачи заявления-поручения в </a:t>
            </a:r>
            <a:r>
              <a:rPr lang="ru-RU" sz="1800" dirty="0">
                <a:cs typeface="Arial" pitchFamily="34" charset="0"/>
              </a:rPr>
              <a:t>системе QUIK </a:t>
            </a:r>
            <a:endParaRPr lang="ru-RU" sz="1800" dirty="0" smtClean="0">
              <a:cs typeface="Arial" pitchFamily="34" charset="0"/>
            </a:endParaRPr>
          </a:p>
          <a:p>
            <a:r>
              <a:rPr lang="ru-RU" sz="1800" dirty="0" smtClean="0">
                <a:cs typeface="Arial" pitchFamily="34" charset="0"/>
              </a:rPr>
              <a:t>на </a:t>
            </a:r>
            <a:r>
              <a:rPr lang="ru-RU" sz="1800" dirty="0">
                <a:cs typeface="Arial" pitchFamily="34" charset="0"/>
              </a:rPr>
              <a:t>участие в </a:t>
            </a:r>
            <a:r>
              <a:rPr lang="ru-RU" sz="1800" dirty="0" smtClean="0">
                <a:cs typeface="Arial" pitchFamily="34" charset="0"/>
              </a:rPr>
              <a:t>конкурсе «ЛЧИ 2015» (2/3)</a:t>
            </a:r>
            <a:endParaRPr lang="ru-RU" sz="2000" i="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94192" y="1885016"/>
            <a:ext cx="8549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027029" y="1052736"/>
            <a:ext cx="394409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Внимание!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/>
              <a:t>В конкурсе может участвовать только один код договора, т. е. </a:t>
            </a:r>
            <a:r>
              <a:rPr lang="ru-RU" sz="1200" dirty="0" smtClean="0"/>
              <a:t>Вы указываете </a:t>
            </a:r>
            <a:r>
              <a:rPr lang="ru-RU" sz="1200" dirty="0"/>
              <a:t>в поручении свой брокерский код договора </a:t>
            </a:r>
            <a:r>
              <a:rPr lang="ru-RU" sz="1200" dirty="0" smtClean="0"/>
              <a:t>или инвестиционный. </a:t>
            </a:r>
            <a:endParaRPr lang="ru-RU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/>
              <a:t>Если у Вас в рамках какого-либо договора брокерского или инвестиционного подключены две торговые площадки фондового и срочного рынков, а Вы желаете в конкурсе зарегистрировать только один счет – торговую площадку, то Вам необходимо поставить галочку в поле </a:t>
            </a:r>
            <a:r>
              <a:rPr lang="ru-RU" sz="1000" i="1" dirty="0" smtClean="0"/>
              <a:t>«</a:t>
            </a:r>
            <a:r>
              <a:rPr lang="ru-RU" sz="1000" i="1" dirty="0"/>
              <a:t>Регистрировать только один счет – на торговой площадке, где зарегистрирован выбранный «Код клиента</a:t>
            </a:r>
            <a:r>
              <a:rPr lang="ru-RU" sz="1000" i="1" dirty="0" smtClean="0"/>
              <a:t>».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/>
              <a:t>Если Вы не отметили данное поле, то автоматически для участия в конкурсе регистрируются две торговые площадки фондового и срочного рынков.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 smtClean="0"/>
              <a:t>Московская </a:t>
            </a:r>
            <a:r>
              <a:rPr lang="ru-RU" sz="1200" dirty="0"/>
              <a:t>биржа оставляет за собой право дисквалифицировать инвестора и его результаты на любом этапе конкурса, если он не отметил поле «Автоматически регистрировать все активы для участия в конкурсе» при наличии ценных бумаг находящихся в его портфеле и участвующих в конкурсе, для включения их в начальную сумму средств.</a:t>
            </a:r>
            <a:endParaRPr lang="ru-RU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06" y="1854244"/>
            <a:ext cx="427352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2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83568" y="188640"/>
            <a:ext cx="66247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10800" anchor="ctr"/>
          <a:lstStyle/>
          <a:p>
            <a:r>
              <a:rPr lang="ru-RU" sz="1800" dirty="0">
                <a:cs typeface="Arial" pitchFamily="34" charset="0"/>
              </a:rPr>
              <a:t>Порядок подачи заявления-поручения в системе QUIK </a:t>
            </a:r>
          </a:p>
          <a:p>
            <a:r>
              <a:rPr lang="ru-RU" sz="1800" dirty="0">
                <a:cs typeface="Arial" pitchFamily="34" charset="0"/>
              </a:rPr>
              <a:t>на участие в конкурсе «ЛЧИ 2015» </a:t>
            </a:r>
            <a:r>
              <a:rPr lang="ru-RU" sz="1800" dirty="0" smtClean="0">
                <a:cs typeface="Arial" pitchFamily="34" charset="0"/>
              </a:rPr>
              <a:t>(3/3</a:t>
            </a:r>
            <a:r>
              <a:rPr lang="ru-RU" sz="2000" dirty="0" smtClean="0">
                <a:cs typeface="Arial" pitchFamily="34" charset="0"/>
              </a:rPr>
              <a:t>)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64088" y="1572240"/>
            <a:ext cx="3528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После </a:t>
            </a:r>
            <a:r>
              <a:rPr lang="ru-RU" sz="1400" dirty="0"/>
              <a:t>заполнения и выбора всех ключевых полей, кнопка «Подать» станет активной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Вам необходимо нажать на кнопку «Подать».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/>
              <a:t>В «Таблице поручений» поручение появится как </a:t>
            </a:r>
            <a:r>
              <a:rPr lang="ru-RU" sz="1400" dirty="0" smtClean="0"/>
              <a:t>активное.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ea typeface="Calibri"/>
              </a:rPr>
              <a:t>После обработки </a:t>
            </a:r>
            <a:r>
              <a:rPr lang="ru-RU" sz="1400" dirty="0" smtClean="0">
                <a:ea typeface="Calibri"/>
              </a:rPr>
              <a:t>поручения, его статус будет изменен на </a:t>
            </a:r>
            <a:r>
              <a:rPr lang="ru-RU" sz="1400" dirty="0">
                <a:ea typeface="Calibri"/>
              </a:rPr>
              <a:t>«Исполнено» или «Снято</a:t>
            </a:r>
            <a:r>
              <a:rPr lang="ru-RU" sz="1400" dirty="0" smtClean="0">
                <a:ea typeface="Calibri"/>
              </a:rPr>
              <a:t>».</a:t>
            </a: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/>
          </a:p>
        </p:txBody>
      </p:sp>
      <p:pic>
        <p:nvPicPr>
          <p:cNvPr id="8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12" y="5959231"/>
            <a:ext cx="4842516" cy="5264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363643" y="5564218"/>
            <a:ext cx="4362255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solidFill>
                  <a:schemeClr val="tx1"/>
                </a:solidFill>
                <a:ea typeface="Calibri"/>
                <a:cs typeface="Times New Roman"/>
              </a:rPr>
              <a:t>Таблица поручений</a:t>
            </a:r>
            <a:endParaRPr lang="ru-RU" sz="10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4320480" cy="385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516" y="188640"/>
            <a:ext cx="6142747" cy="720080"/>
          </a:xfrm>
        </p:spPr>
        <p:txBody>
          <a:bodyPr/>
          <a:lstStyle/>
          <a:p>
            <a:r>
              <a:rPr lang="ru-RU" dirty="0" smtClean="0"/>
              <a:t>Регистрация участника Московской биржей </a:t>
            </a:r>
            <a:br>
              <a:rPr lang="ru-RU" dirty="0" smtClean="0"/>
            </a:br>
            <a:r>
              <a:rPr lang="ru-RU" dirty="0" smtClean="0"/>
              <a:t>в конкурсе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2474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0"/>
              </a:spcBef>
            </a:pPr>
            <a:r>
              <a:rPr lang="ru-RU" sz="1200" dirty="0"/>
              <a:t>После </a:t>
            </a:r>
            <a:r>
              <a:rPr lang="ru-RU" sz="1200" dirty="0" smtClean="0"/>
              <a:t>принятия </a:t>
            </a:r>
            <a:r>
              <a:rPr lang="ru-RU" sz="1200" dirty="0"/>
              <a:t>заявления </a:t>
            </a:r>
            <a:r>
              <a:rPr lang="ru-RU" sz="1200" dirty="0" smtClean="0"/>
              <a:t>Биржей, </a:t>
            </a:r>
            <a:r>
              <a:rPr lang="ru-RU" sz="1200" dirty="0"/>
              <a:t>происходит регистрация участника в конкурсе.</a:t>
            </a:r>
          </a:p>
          <a:p>
            <a:pPr marL="0" lvl="1" algn="ctr">
              <a:lnSpc>
                <a:spcPct val="150000"/>
              </a:lnSpc>
              <a:spcBef>
                <a:spcPts val="0"/>
              </a:spcBef>
            </a:pPr>
            <a:r>
              <a:rPr lang="ru-RU" sz="1200" dirty="0"/>
              <a:t>Биржа на </a:t>
            </a:r>
            <a:r>
              <a:rPr lang="ru-RU" sz="1200" dirty="0" smtClean="0"/>
              <a:t>Вашу электронную почту, которую Вы указали </a:t>
            </a:r>
            <a:r>
              <a:rPr lang="ru-RU" sz="1200" dirty="0"/>
              <a:t>в заявлении, высылает сообщение с указанием Имени (</a:t>
            </a:r>
            <a:r>
              <a:rPr lang="en-US" sz="1200" dirty="0"/>
              <a:t>Login</a:t>
            </a:r>
            <a:r>
              <a:rPr lang="ru-RU" sz="1200" dirty="0"/>
              <a:t>) и пароля от </a:t>
            </a:r>
            <a:r>
              <a:rPr lang="ru-RU" sz="1200" u="sng" dirty="0"/>
              <a:t>Личного кабинета </a:t>
            </a:r>
            <a:r>
              <a:rPr lang="ru-RU" sz="1200" dirty="0" smtClean="0"/>
              <a:t>участника. 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2132856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0"/>
              </a:spcBef>
            </a:pPr>
            <a:r>
              <a:rPr lang="ru-RU" sz="1200" dirty="0" smtClean="0">
                <a:solidFill>
                  <a:srgbClr val="FF0000"/>
                </a:solidFill>
              </a:rPr>
              <a:t>Внимание!</a:t>
            </a:r>
          </a:p>
          <a:p>
            <a:pPr marL="0" lvl="1" algn="ctr">
              <a:lnSpc>
                <a:spcPct val="150000"/>
              </a:lnSpc>
              <a:spcBef>
                <a:spcPts val="0"/>
              </a:spcBef>
            </a:pPr>
            <a:r>
              <a:rPr lang="ru-RU" sz="1200" dirty="0" smtClean="0"/>
              <a:t>Участник Конкурса вправе до 19:00 (МСК) торгового дня, следующего за днем принятия заявления, внести изменения в начальную сумму денежных средств, а также внести изменения в список ценных бумаг, в совокупности составляющих начальные активы участника конкурса в Личном кабинете на сайте конкурса </a:t>
            </a:r>
            <a:r>
              <a:rPr lang="en-US" sz="1200" dirty="0" smtClean="0"/>
              <a:t>www.</a:t>
            </a:r>
            <a:r>
              <a:rPr lang="ru-RU" sz="1200" dirty="0" smtClean="0"/>
              <a:t>investor.moex.com  </a:t>
            </a:r>
            <a:endParaRPr lang="ru-RU" sz="1200" u="sng" dirty="0"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1" y="1711325"/>
            <a:ext cx="4824535" cy="4289425"/>
          </a:xfrm>
        </p:spPr>
        <p:txBody>
          <a:bodyPr/>
          <a:lstStyle/>
          <a:p>
            <a:pPr marL="0" indent="0">
              <a:buNone/>
            </a:pPr>
            <a:endParaRPr lang="ru-RU" sz="1100" b="1" dirty="0" smtClean="0"/>
          </a:p>
          <a:p>
            <a:pPr marL="0" indent="0">
              <a:buNone/>
            </a:pPr>
            <a:r>
              <a:rPr lang="ru-RU" sz="9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1000" b="1" i="1" dirty="0" smtClean="0"/>
              <a:t> Пример письма Московской Биржи о регистрации в конкурсе Участника  2014 года.</a:t>
            </a:r>
            <a:endParaRPr lang="ru-RU" sz="1000" b="1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7" y="2564904"/>
            <a:ext cx="70358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9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рокеридж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17948</TotalTime>
  <Words>474</Words>
  <Application>Microsoft Office PowerPoint</Application>
  <PresentationFormat>Экран (4:3)</PresentationFormat>
  <Paragraphs>82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брокеридж</vt:lpstr>
      <vt:lpstr>Презентация PowerPoint</vt:lpstr>
      <vt:lpstr>Презентация PowerPoint</vt:lpstr>
      <vt:lpstr>Презентация PowerPoint</vt:lpstr>
      <vt:lpstr>Регистрация участника Московской биржей  в конкурсе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брокерских услуг  Сбербанка России</dc:title>
  <dc:creator>Александр</dc:creator>
  <cp:lastModifiedBy>Харитонова Светлана Юрьевна</cp:lastModifiedBy>
  <cp:revision>455</cp:revision>
  <cp:lastPrinted>2015-09-07T07:45:15Z</cp:lastPrinted>
  <dcterms:created xsi:type="dcterms:W3CDTF">2012-12-08T13:19:37Z</dcterms:created>
  <dcterms:modified xsi:type="dcterms:W3CDTF">2015-09-10T14:45:35Z</dcterms:modified>
</cp:coreProperties>
</file>