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  <p:sldMasterId id="2147483686" r:id="rId6"/>
    <p:sldMasterId id="2147483698" r:id="rId7"/>
    <p:sldMasterId id="2147483710" r:id="rId8"/>
    <p:sldMasterId id="2147483722" r:id="rId9"/>
    <p:sldMasterId id="2147483736" r:id="rId10"/>
  </p:sldMasterIdLst>
  <p:notesMasterIdLst>
    <p:notesMasterId r:id="rId26"/>
  </p:notesMasterIdLst>
  <p:handoutMasterIdLst>
    <p:handoutMasterId r:id="rId27"/>
  </p:handoutMasterIdLst>
  <p:sldIdLst>
    <p:sldId id="268" r:id="rId11"/>
    <p:sldId id="407" r:id="rId12"/>
    <p:sldId id="440" r:id="rId13"/>
    <p:sldId id="421" r:id="rId14"/>
    <p:sldId id="410" r:id="rId15"/>
    <p:sldId id="445" r:id="rId16"/>
    <p:sldId id="428" r:id="rId17"/>
    <p:sldId id="423" r:id="rId18"/>
    <p:sldId id="446" r:id="rId19"/>
    <p:sldId id="447" r:id="rId20"/>
    <p:sldId id="433" r:id="rId21"/>
    <p:sldId id="413" r:id="rId22"/>
    <p:sldId id="409" r:id="rId23"/>
    <p:sldId id="438" r:id="rId24"/>
    <p:sldId id="444" r:id="rId25"/>
  </p:sldIdLst>
  <p:sldSz cx="9144000" cy="6858000" type="screen4x3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5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929">
          <p15:clr>
            <a:srgbClr val="A4A3A4"/>
          </p15:clr>
        </p15:guide>
        <p15:guide id="4" orient="horz" pos="3158">
          <p15:clr>
            <a:srgbClr val="A4A3A4"/>
          </p15:clr>
        </p15:guide>
        <p15:guide id="5" pos="5511">
          <p15:clr>
            <a:srgbClr val="A4A3A4"/>
          </p15:clr>
        </p15:guide>
        <p15:guide id="6" pos="2880">
          <p15:clr>
            <a:srgbClr val="A4A3A4"/>
          </p15:clr>
        </p15:guide>
        <p15:guide id="7" pos="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M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30F"/>
    <a:srgbClr val="99C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86" autoAdjust="0"/>
    <p:restoredTop sz="94660"/>
  </p:normalViewPr>
  <p:slideViewPr>
    <p:cSldViewPr>
      <p:cViewPr varScale="1">
        <p:scale>
          <a:sx n="87" d="100"/>
          <a:sy n="87" d="100"/>
        </p:scale>
        <p:origin x="-1590" y="-90"/>
      </p:cViewPr>
      <p:guideLst>
        <p:guide orient="horz" pos="754"/>
        <p:guide orient="horz" pos="2160"/>
        <p:guide orient="horz" pos="3929"/>
        <p:guide orient="horz" pos="3158"/>
        <p:guide pos="5511"/>
        <p:guide pos="2880"/>
        <p:guide pos="5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9426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646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F0EBA-433D-4400-A38E-1FD5C958CDC4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646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6C093-A3D5-4340-99EC-C43338AB0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254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6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5EFA5A-6C76-47A1-A5FD-F9F37239C662}" type="datetimeFigureOut">
              <a:rPr lang="ru-RU" smtClean="0"/>
              <a:pPr/>
              <a:t>14.09.2017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6" y="940898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2EBA8-985E-460E-AB08-3D478FEF27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44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3587BC-746A-4377-A879-F7A5742F48B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1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8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61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70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785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82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70" y="1711330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08891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82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70" y="1711330"/>
            <a:ext cx="7500937" cy="42894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30709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69" y="1718550"/>
            <a:ext cx="6331957" cy="1256112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489" y="6614570"/>
            <a:ext cx="8445848" cy="157014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1489" y="6376148"/>
            <a:ext cx="8445848" cy="157014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10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489" y="491166"/>
            <a:ext cx="691671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4953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63105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ay_01_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8" y="238130"/>
            <a:ext cx="9144001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-1458" y="0"/>
            <a:ext cx="9144001" cy="6858000"/>
            <a:chOff x="1186" y="0"/>
            <a:chExt cx="6240" cy="4320"/>
          </a:xfrm>
        </p:grpSpPr>
        <p:sp>
          <p:nvSpPr>
            <p:cNvPr id="6" name="AutoShape 49"/>
            <p:cNvSpPr>
              <a:spLocks noChangeArrowheads="1"/>
            </p:cNvSpPr>
            <p:nvPr userDrawn="1"/>
          </p:nvSpPr>
          <p:spPr bwMode="auto">
            <a:xfrm>
              <a:off x="1233" y="52"/>
              <a:ext cx="364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" name="AutoShape 50"/>
            <p:cNvSpPr>
              <a:spLocks noChangeArrowheads="1"/>
            </p:cNvSpPr>
            <p:nvPr userDrawn="1"/>
          </p:nvSpPr>
          <p:spPr bwMode="auto">
            <a:xfrm>
              <a:off x="7015" y="52"/>
              <a:ext cx="364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" name="AutoShape 51"/>
            <p:cNvSpPr>
              <a:spLocks noChangeArrowheads="1"/>
            </p:cNvSpPr>
            <p:nvPr userDrawn="1"/>
          </p:nvSpPr>
          <p:spPr bwMode="auto">
            <a:xfrm>
              <a:off x="1233" y="3937"/>
              <a:ext cx="364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AutoShape 52"/>
            <p:cNvSpPr>
              <a:spLocks noChangeArrowheads="1"/>
            </p:cNvSpPr>
            <p:nvPr userDrawn="1"/>
          </p:nvSpPr>
          <p:spPr bwMode="auto">
            <a:xfrm>
              <a:off x="7014" y="3937"/>
              <a:ext cx="364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ectangle 53"/>
            <p:cNvSpPr>
              <a:spLocks noChangeArrowheads="1"/>
            </p:cNvSpPr>
            <p:nvPr userDrawn="1"/>
          </p:nvSpPr>
          <p:spPr bwMode="auto">
            <a:xfrm>
              <a:off x="1186" y="0"/>
              <a:ext cx="247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Rectangle 54"/>
            <p:cNvSpPr>
              <a:spLocks noChangeArrowheads="1"/>
            </p:cNvSpPr>
            <p:nvPr userDrawn="1"/>
          </p:nvSpPr>
          <p:spPr bwMode="auto">
            <a:xfrm>
              <a:off x="7188" y="0"/>
              <a:ext cx="238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" name="Rectangle 55"/>
            <p:cNvSpPr>
              <a:spLocks noChangeArrowheads="1"/>
            </p:cNvSpPr>
            <p:nvPr userDrawn="1"/>
          </p:nvSpPr>
          <p:spPr bwMode="auto">
            <a:xfrm>
              <a:off x="1186" y="0"/>
              <a:ext cx="6240" cy="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ectangle 56"/>
            <p:cNvSpPr>
              <a:spLocks noChangeArrowheads="1"/>
            </p:cNvSpPr>
            <p:nvPr userDrawn="1"/>
          </p:nvSpPr>
          <p:spPr bwMode="auto">
            <a:xfrm>
              <a:off x="1186" y="4105"/>
              <a:ext cx="6240" cy="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4" name="Line 59"/>
          <p:cNvSpPr>
            <a:spLocks noChangeShapeType="1"/>
          </p:cNvSpPr>
          <p:nvPr userDrawn="1"/>
        </p:nvSpPr>
        <p:spPr bwMode="auto">
          <a:xfrm>
            <a:off x="2132135" y="1906588"/>
            <a:ext cx="0" cy="982662"/>
          </a:xfrm>
          <a:prstGeom prst="line">
            <a:avLst/>
          </a:prstGeom>
          <a:noFill/>
          <a:ln w="50800">
            <a:solidFill>
              <a:srgbClr val="0073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endParaRPr lang="ru-RU" sz="1200" smtClean="0">
              <a:solidFill>
                <a:srgbClr val="000000"/>
              </a:solidFill>
            </a:endParaRPr>
          </a:p>
        </p:txBody>
      </p:sp>
      <p:sp>
        <p:nvSpPr>
          <p:cNvPr id="15" name="Line 60"/>
          <p:cNvSpPr>
            <a:spLocks noChangeShapeType="1"/>
          </p:cNvSpPr>
          <p:nvPr userDrawn="1"/>
        </p:nvSpPr>
        <p:spPr bwMode="auto">
          <a:xfrm flipH="1">
            <a:off x="2804753" y="3184540"/>
            <a:ext cx="4397" cy="360363"/>
          </a:xfrm>
          <a:prstGeom prst="line">
            <a:avLst/>
          </a:prstGeom>
          <a:noFill/>
          <a:ln w="25400">
            <a:solidFill>
              <a:srgbClr val="0073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endParaRPr lang="ru-RU" sz="1200" smtClean="0">
              <a:solidFill>
                <a:srgbClr val="000000"/>
              </a:solidFill>
            </a:endParaRPr>
          </a:p>
        </p:txBody>
      </p:sp>
      <p:sp>
        <p:nvSpPr>
          <p:cNvPr id="5838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2196612" y="1917700"/>
            <a:ext cx="6261588" cy="960438"/>
          </a:xfrm>
        </p:spPr>
        <p:txBody>
          <a:bodyPr lIns="91440" tIns="45720" rIns="91440" bIns="45720" anchor="ctr"/>
          <a:lstStyle>
            <a:lvl1pPr>
              <a:defRPr sz="2800">
                <a:solidFill>
                  <a:srgbClr val="00703C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83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70689" y="3192478"/>
            <a:ext cx="5600700" cy="3460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marL="0" indent="0">
              <a:buFont typeface="Wingdings" pitchFamily="2" charset="2"/>
              <a:buNone/>
              <a:defRPr sz="1600" b="1">
                <a:solidFill>
                  <a:srgbClr val="00703C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97087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E17E8F53-C8BF-47C6-BB21-18850017D5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14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0765B41E-EA85-467A-90F7-8182836021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48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230" y="1196975"/>
            <a:ext cx="4117731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41638" y="1196975"/>
            <a:ext cx="4117731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635D9424-F2F1-484D-A625-D579A558DB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65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7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7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08E1C8BF-FADA-4CE6-B6E7-9ED5DC1F9C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8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31303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394C58C7-B2B5-40C9-BDA2-FD55757352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12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EBFF61B3-270D-4079-BD49-B66FCC9956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40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D84AD109-15E8-4A87-9ABC-917D9ED67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58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49202EA7-9E61-4100-BAF7-B87CC14405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59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9E553157-E6C4-43DD-A14A-EB0415A562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102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60933" y="352428"/>
            <a:ext cx="2098431" cy="6029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2708" y="352428"/>
            <a:ext cx="6157546" cy="6029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B9E3E2EF-250C-4C49-AEAD-D647B23525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490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ay_01_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8" y="238130"/>
            <a:ext cx="9144001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-1458" y="0"/>
            <a:ext cx="9144001" cy="6858000"/>
            <a:chOff x="1186" y="0"/>
            <a:chExt cx="6240" cy="4320"/>
          </a:xfrm>
        </p:grpSpPr>
        <p:sp>
          <p:nvSpPr>
            <p:cNvPr id="6" name="AutoShape 49"/>
            <p:cNvSpPr>
              <a:spLocks noChangeArrowheads="1"/>
            </p:cNvSpPr>
            <p:nvPr userDrawn="1"/>
          </p:nvSpPr>
          <p:spPr bwMode="auto">
            <a:xfrm>
              <a:off x="1233" y="52"/>
              <a:ext cx="364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" name="AutoShape 50"/>
            <p:cNvSpPr>
              <a:spLocks noChangeArrowheads="1"/>
            </p:cNvSpPr>
            <p:nvPr userDrawn="1"/>
          </p:nvSpPr>
          <p:spPr bwMode="auto">
            <a:xfrm>
              <a:off x="7015" y="52"/>
              <a:ext cx="364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" name="AutoShape 51"/>
            <p:cNvSpPr>
              <a:spLocks noChangeArrowheads="1"/>
            </p:cNvSpPr>
            <p:nvPr userDrawn="1"/>
          </p:nvSpPr>
          <p:spPr bwMode="auto">
            <a:xfrm>
              <a:off x="1233" y="3937"/>
              <a:ext cx="364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AutoShape 52"/>
            <p:cNvSpPr>
              <a:spLocks noChangeArrowheads="1"/>
            </p:cNvSpPr>
            <p:nvPr userDrawn="1"/>
          </p:nvSpPr>
          <p:spPr bwMode="auto">
            <a:xfrm>
              <a:off x="7014" y="3937"/>
              <a:ext cx="364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ectangle 53"/>
            <p:cNvSpPr>
              <a:spLocks noChangeArrowheads="1"/>
            </p:cNvSpPr>
            <p:nvPr userDrawn="1"/>
          </p:nvSpPr>
          <p:spPr bwMode="auto">
            <a:xfrm>
              <a:off x="1186" y="0"/>
              <a:ext cx="247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Rectangle 54"/>
            <p:cNvSpPr>
              <a:spLocks noChangeArrowheads="1"/>
            </p:cNvSpPr>
            <p:nvPr userDrawn="1"/>
          </p:nvSpPr>
          <p:spPr bwMode="auto">
            <a:xfrm>
              <a:off x="7188" y="0"/>
              <a:ext cx="238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" name="Rectangle 55"/>
            <p:cNvSpPr>
              <a:spLocks noChangeArrowheads="1"/>
            </p:cNvSpPr>
            <p:nvPr userDrawn="1"/>
          </p:nvSpPr>
          <p:spPr bwMode="auto">
            <a:xfrm>
              <a:off x="1186" y="0"/>
              <a:ext cx="6240" cy="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ectangle 56"/>
            <p:cNvSpPr>
              <a:spLocks noChangeArrowheads="1"/>
            </p:cNvSpPr>
            <p:nvPr userDrawn="1"/>
          </p:nvSpPr>
          <p:spPr bwMode="auto">
            <a:xfrm>
              <a:off x="1186" y="4105"/>
              <a:ext cx="6240" cy="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4" name="Line 59"/>
          <p:cNvSpPr>
            <a:spLocks noChangeShapeType="1"/>
          </p:cNvSpPr>
          <p:nvPr userDrawn="1"/>
        </p:nvSpPr>
        <p:spPr bwMode="auto">
          <a:xfrm>
            <a:off x="2132135" y="1906588"/>
            <a:ext cx="0" cy="982662"/>
          </a:xfrm>
          <a:prstGeom prst="line">
            <a:avLst/>
          </a:prstGeom>
          <a:noFill/>
          <a:ln w="50800">
            <a:solidFill>
              <a:srgbClr val="0073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endParaRPr lang="ru-RU" sz="1200" smtClean="0">
              <a:solidFill>
                <a:srgbClr val="000000"/>
              </a:solidFill>
            </a:endParaRPr>
          </a:p>
        </p:txBody>
      </p:sp>
      <p:sp>
        <p:nvSpPr>
          <p:cNvPr id="15" name="Line 60"/>
          <p:cNvSpPr>
            <a:spLocks noChangeShapeType="1"/>
          </p:cNvSpPr>
          <p:nvPr userDrawn="1"/>
        </p:nvSpPr>
        <p:spPr bwMode="auto">
          <a:xfrm flipH="1">
            <a:off x="2804753" y="3184540"/>
            <a:ext cx="4397" cy="360363"/>
          </a:xfrm>
          <a:prstGeom prst="line">
            <a:avLst/>
          </a:prstGeom>
          <a:noFill/>
          <a:ln w="25400">
            <a:solidFill>
              <a:srgbClr val="0073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endParaRPr lang="ru-RU" sz="1200" smtClean="0">
              <a:solidFill>
                <a:srgbClr val="000000"/>
              </a:solidFill>
            </a:endParaRPr>
          </a:p>
        </p:txBody>
      </p:sp>
      <p:sp>
        <p:nvSpPr>
          <p:cNvPr id="5838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2196612" y="1917700"/>
            <a:ext cx="6261588" cy="960438"/>
          </a:xfrm>
        </p:spPr>
        <p:txBody>
          <a:bodyPr lIns="91440" tIns="45720" rIns="91440" bIns="45720" anchor="ctr"/>
          <a:lstStyle>
            <a:lvl1pPr>
              <a:defRPr sz="2800">
                <a:solidFill>
                  <a:srgbClr val="00703C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83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70689" y="3192478"/>
            <a:ext cx="5600700" cy="3460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marL="0" indent="0">
              <a:buFont typeface="Wingdings" pitchFamily="2" charset="2"/>
              <a:buNone/>
              <a:defRPr sz="1600" b="1">
                <a:solidFill>
                  <a:srgbClr val="00703C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97087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E17E8F53-C8BF-47C6-BB21-18850017D5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14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0765B41E-EA85-467A-90F7-8182836021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48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230" y="1196975"/>
            <a:ext cx="4117731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41638" y="1196975"/>
            <a:ext cx="4117731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635D9424-F2F1-484D-A625-D579A558DB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6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87790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7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7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08E1C8BF-FADA-4CE6-B6E7-9ED5DC1F9C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81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394C58C7-B2B5-40C9-BDA2-FD55757352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126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EBFF61B3-270D-4079-BD49-B66FCC9956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8409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D84AD109-15E8-4A87-9ABC-917D9ED67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5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49202EA7-9E61-4100-BAF7-B87CC14405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593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9E553157-E6C4-43DD-A14A-EB0415A562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10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60933" y="352428"/>
            <a:ext cx="2098431" cy="6029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2708" y="352428"/>
            <a:ext cx="6157546" cy="6029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B9E3E2EF-250C-4C49-AEAD-D647B23525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490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ay_01_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1" y="238130"/>
            <a:ext cx="9144001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-1461" y="0"/>
            <a:ext cx="9144001" cy="6858000"/>
            <a:chOff x="1186" y="0"/>
            <a:chExt cx="6240" cy="4320"/>
          </a:xfrm>
        </p:grpSpPr>
        <p:sp>
          <p:nvSpPr>
            <p:cNvPr id="6" name="AutoShape 49"/>
            <p:cNvSpPr>
              <a:spLocks noChangeArrowheads="1"/>
            </p:cNvSpPr>
            <p:nvPr userDrawn="1"/>
          </p:nvSpPr>
          <p:spPr bwMode="auto">
            <a:xfrm>
              <a:off x="1233" y="52"/>
              <a:ext cx="364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" name="AutoShape 50"/>
            <p:cNvSpPr>
              <a:spLocks noChangeArrowheads="1"/>
            </p:cNvSpPr>
            <p:nvPr userDrawn="1"/>
          </p:nvSpPr>
          <p:spPr bwMode="auto">
            <a:xfrm>
              <a:off x="7015" y="52"/>
              <a:ext cx="364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" name="AutoShape 51"/>
            <p:cNvSpPr>
              <a:spLocks noChangeArrowheads="1"/>
            </p:cNvSpPr>
            <p:nvPr userDrawn="1"/>
          </p:nvSpPr>
          <p:spPr bwMode="auto">
            <a:xfrm>
              <a:off x="1233" y="3937"/>
              <a:ext cx="364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AutoShape 52"/>
            <p:cNvSpPr>
              <a:spLocks noChangeArrowheads="1"/>
            </p:cNvSpPr>
            <p:nvPr userDrawn="1"/>
          </p:nvSpPr>
          <p:spPr bwMode="auto">
            <a:xfrm>
              <a:off x="7014" y="3937"/>
              <a:ext cx="364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ectangle 53"/>
            <p:cNvSpPr>
              <a:spLocks noChangeArrowheads="1"/>
            </p:cNvSpPr>
            <p:nvPr userDrawn="1"/>
          </p:nvSpPr>
          <p:spPr bwMode="auto">
            <a:xfrm>
              <a:off x="1186" y="0"/>
              <a:ext cx="247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Rectangle 54"/>
            <p:cNvSpPr>
              <a:spLocks noChangeArrowheads="1"/>
            </p:cNvSpPr>
            <p:nvPr userDrawn="1"/>
          </p:nvSpPr>
          <p:spPr bwMode="auto">
            <a:xfrm>
              <a:off x="7188" y="0"/>
              <a:ext cx="238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" name="Rectangle 55"/>
            <p:cNvSpPr>
              <a:spLocks noChangeArrowheads="1"/>
            </p:cNvSpPr>
            <p:nvPr userDrawn="1"/>
          </p:nvSpPr>
          <p:spPr bwMode="auto">
            <a:xfrm>
              <a:off x="1186" y="0"/>
              <a:ext cx="6240" cy="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ectangle 56"/>
            <p:cNvSpPr>
              <a:spLocks noChangeArrowheads="1"/>
            </p:cNvSpPr>
            <p:nvPr userDrawn="1"/>
          </p:nvSpPr>
          <p:spPr bwMode="auto">
            <a:xfrm>
              <a:off x="1186" y="4105"/>
              <a:ext cx="6240" cy="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4" name="Line 59"/>
          <p:cNvSpPr>
            <a:spLocks noChangeShapeType="1"/>
          </p:cNvSpPr>
          <p:nvPr userDrawn="1"/>
        </p:nvSpPr>
        <p:spPr bwMode="auto">
          <a:xfrm>
            <a:off x="2132135" y="1906588"/>
            <a:ext cx="0" cy="982662"/>
          </a:xfrm>
          <a:prstGeom prst="line">
            <a:avLst/>
          </a:prstGeom>
          <a:noFill/>
          <a:ln w="50800">
            <a:solidFill>
              <a:srgbClr val="0073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endParaRPr lang="ru-RU" sz="1200" smtClean="0">
              <a:solidFill>
                <a:srgbClr val="000000"/>
              </a:solidFill>
            </a:endParaRPr>
          </a:p>
        </p:txBody>
      </p:sp>
      <p:sp>
        <p:nvSpPr>
          <p:cNvPr id="15" name="Line 60"/>
          <p:cNvSpPr>
            <a:spLocks noChangeShapeType="1"/>
          </p:cNvSpPr>
          <p:nvPr userDrawn="1"/>
        </p:nvSpPr>
        <p:spPr bwMode="auto">
          <a:xfrm flipH="1">
            <a:off x="2804750" y="3184534"/>
            <a:ext cx="4397" cy="360363"/>
          </a:xfrm>
          <a:prstGeom prst="line">
            <a:avLst/>
          </a:prstGeom>
          <a:noFill/>
          <a:ln w="25400">
            <a:solidFill>
              <a:srgbClr val="0073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endParaRPr lang="ru-RU" sz="1200" smtClean="0">
              <a:solidFill>
                <a:srgbClr val="000000"/>
              </a:solidFill>
            </a:endParaRPr>
          </a:p>
        </p:txBody>
      </p:sp>
      <p:sp>
        <p:nvSpPr>
          <p:cNvPr id="5838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2196612" y="1917700"/>
            <a:ext cx="6261588" cy="960438"/>
          </a:xfrm>
        </p:spPr>
        <p:txBody>
          <a:bodyPr lIns="91440" tIns="45720" rIns="91440" bIns="45720" anchor="ctr"/>
          <a:lstStyle>
            <a:lvl1pPr>
              <a:defRPr sz="2800">
                <a:solidFill>
                  <a:srgbClr val="00703C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83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70689" y="3192472"/>
            <a:ext cx="5600700" cy="3460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marL="0" indent="0">
              <a:buFont typeface="Wingdings" pitchFamily="2" charset="2"/>
              <a:buNone/>
              <a:defRPr sz="1600" b="1">
                <a:solidFill>
                  <a:srgbClr val="00703C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143867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E17E8F53-C8BF-47C6-BB21-18850017D5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605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0765B41E-EA85-467A-90F7-8182836021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29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30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9" y="1711330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534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227" y="1196975"/>
            <a:ext cx="4117731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41635" y="1196975"/>
            <a:ext cx="4117731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635D9424-F2F1-484D-A625-D579A558DB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839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4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4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08E1C8BF-FADA-4CE6-B6E7-9ED5DC1F9CC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898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394C58C7-B2B5-40C9-BDA2-FD55757352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55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EBFF61B3-270D-4079-BD49-B66FCC9956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494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D84AD109-15E8-4A87-9ABC-917D9ED67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5914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49202EA7-9E61-4100-BAF7-B87CC14405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8459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9E553157-E6C4-43DD-A14A-EB0415A562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208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60933" y="352428"/>
            <a:ext cx="2098431" cy="6029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2708" y="352428"/>
            <a:ext cx="6157546" cy="6029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B9E3E2EF-250C-4C49-AEAD-D647B23525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8478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2986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78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35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206001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7111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5437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8484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132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294449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959081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2717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3065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232029" y="3314700"/>
            <a:ext cx="6488113" cy="0"/>
          </a:xfrm>
          <a:prstGeom prst="line">
            <a:avLst/>
          </a:prstGeom>
          <a:noFill/>
          <a:ln w="19050">
            <a:solidFill>
              <a:srgbClr val="CBAE0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i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232029" y="3890963"/>
            <a:ext cx="6488113" cy="0"/>
          </a:xfrm>
          <a:prstGeom prst="line">
            <a:avLst/>
          </a:prstGeom>
          <a:noFill/>
          <a:ln w="19050">
            <a:solidFill>
              <a:srgbClr val="CBAE0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i="1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6346825"/>
            <a:ext cx="1720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2029" y="2197100"/>
            <a:ext cx="6488113" cy="871538"/>
          </a:xfrm>
          <a:solidFill>
            <a:srgbClr val="008A53"/>
          </a:solidFill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ctr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32029" y="3314705"/>
            <a:ext cx="6488113" cy="576263"/>
          </a:xfrm>
          <a:extLst>
            <a:ext uri="{909E8E84-426E-40DD-AFC4-6F175D3DCCD1}">
              <a14:hiddenFill xmlns:a14="http://schemas.microsoft.com/office/drawing/2010/main">
                <a:solidFill>
                  <a:srgbClr val="008A5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>
            <a:lvl1pPr marL="0" indent="0">
              <a:buFont typeface="Wingdings" pitchFamily="2" charset="2"/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89853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4736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7DFB665B-CC28-4140-8FDA-6A090596B2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875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852747F0-18A2-4660-A528-384A9540CA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707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0829" y="620713"/>
            <a:ext cx="4278313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1538" y="620713"/>
            <a:ext cx="4278312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F41FABB4-2973-40D5-B5F6-8BBF20B6BD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295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8C0A356E-C43E-4D93-B402-E5C4C74E91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657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ECB7A335-8059-4280-A742-BA0B05BD05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370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37586D3C-0410-4A28-82D2-81A0A00890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7377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6414FD84-393B-4D66-8889-66CB459190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882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665FEE6C-E972-4F21-B3FF-7A9F57BF12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3608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B1892A4B-B14E-42EE-8622-CF8C310314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2504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3388" y="44450"/>
            <a:ext cx="2176462" cy="6337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829" y="44450"/>
            <a:ext cx="6380163" cy="6337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BB8330B6-480E-411F-B057-24293CB340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53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4478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44450"/>
            <a:ext cx="8377238" cy="501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50829" y="620713"/>
            <a:ext cx="8709025" cy="5761037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B495F878-5295-4190-BBCE-3659067DCC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452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ay_01_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" y="238130"/>
            <a:ext cx="9144001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3"/>
          <p:cNvGrpSpPr>
            <a:grpSpLocks/>
          </p:cNvGrpSpPr>
          <p:nvPr userDrawn="1"/>
        </p:nvGrpSpPr>
        <p:grpSpPr bwMode="auto">
          <a:xfrm>
            <a:off x="-1462" y="0"/>
            <a:ext cx="9144001" cy="6858000"/>
            <a:chOff x="1186" y="0"/>
            <a:chExt cx="6240" cy="4320"/>
          </a:xfrm>
        </p:grpSpPr>
        <p:sp>
          <p:nvSpPr>
            <p:cNvPr id="6" name="AutoShape 49"/>
            <p:cNvSpPr>
              <a:spLocks noChangeArrowheads="1"/>
            </p:cNvSpPr>
            <p:nvPr userDrawn="1"/>
          </p:nvSpPr>
          <p:spPr bwMode="auto">
            <a:xfrm>
              <a:off x="1233" y="52"/>
              <a:ext cx="364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" name="AutoShape 50"/>
            <p:cNvSpPr>
              <a:spLocks noChangeArrowheads="1"/>
            </p:cNvSpPr>
            <p:nvPr userDrawn="1"/>
          </p:nvSpPr>
          <p:spPr bwMode="auto">
            <a:xfrm>
              <a:off x="7015" y="52"/>
              <a:ext cx="364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" name="AutoShape 51"/>
            <p:cNvSpPr>
              <a:spLocks noChangeArrowheads="1"/>
            </p:cNvSpPr>
            <p:nvPr userDrawn="1"/>
          </p:nvSpPr>
          <p:spPr bwMode="auto">
            <a:xfrm>
              <a:off x="1233" y="3937"/>
              <a:ext cx="364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" name="AutoShape 52"/>
            <p:cNvSpPr>
              <a:spLocks noChangeArrowheads="1"/>
            </p:cNvSpPr>
            <p:nvPr userDrawn="1"/>
          </p:nvSpPr>
          <p:spPr bwMode="auto">
            <a:xfrm>
              <a:off x="7014" y="3937"/>
              <a:ext cx="364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" name="Rectangle 53"/>
            <p:cNvSpPr>
              <a:spLocks noChangeArrowheads="1"/>
            </p:cNvSpPr>
            <p:nvPr userDrawn="1"/>
          </p:nvSpPr>
          <p:spPr bwMode="auto">
            <a:xfrm>
              <a:off x="1186" y="0"/>
              <a:ext cx="247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Rectangle 54"/>
            <p:cNvSpPr>
              <a:spLocks noChangeArrowheads="1"/>
            </p:cNvSpPr>
            <p:nvPr userDrawn="1"/>
          </p:nvSpPr>
          <p:spPr bwMode="auto">
            <a:xfrm>
              <a:off x="7188" y="0"/>
              <a:ext cx="238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" name="Rectangle 55"/>
            <p:cNvSpPr>
              <a:spLocks noChangeArrowheads="1"/>
            </p:cNvSpPr>
            <p:nvPr userDrawn="1"/>
          </p:nvSpPr>
          <p:spPr bwMode="auto">
            <a:xfrm>
              <a:off x="1186" y="0"/>
              <a:ext cx="6240" cy="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3" name="Rectangle 56"/>
            <p:cNvSpPr>
              <a:spLocks noChangeArrowheads="1"/>
            </p:cNvSpPr>
            <p:nvPr userDrawn="1"/>
          </p:nvSpPr>
          <p:spPr bwMode="auto">
            <a:xfrm>
              <a:off x="1186" y="4105"/>
              <a:ext cx="6240" cy="2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1200">
                  <a:solidFill>
                    <a:srgbClr val="000000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rgbClr val="008080"/>
                </a:buClr>
                <a:buSzPct val="85000"/>
                <a:buFont typeface="Wingdings" pitchFamily="2" charset="2"/>
                <a:defRPr sz="1200">
                  <a:solidFill>
                    <a:srgbClr val="000000"/>
                  </a:solidFill>
                  <a:latin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4" name="Line 59"/>
          <p:cNvSpPr>
            <a:spLocks noChangeShapeType="1"/>
          </p:cNvSpPr>
          <p:nvPr userDrawn="1"/>
        </p:nvSpPr>
        <p:spPr bwMode="auto">
          <a:xfrm>
            <a:off x="2132135" y="1906588"/>
            <a:ext cx="0" cy="982662"/>
          </a:xfrm>
          <a:prstGeom prst="line">
            <a:avLst/>
          </a:prstGeom>
          <a:noFill/>
          <a:ln w="50800">
            <a:solidFill>
              <a:srgbClr val="0073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endParaRPr lang="ru-RU" sz="1200" smtClean="0">
              <a:solidFill>
                <a:srgbClr val="000000"/>
              </a:solidFill>
            </a:endParaRPr>
          </a:p>
        </p:txBody>
      </p:sp>
      <p:sp>
        <p:nvSpPr>
          <p:cNvPr id="15" name="Line 60"/>
          <p:cNvSpPr>
            <a:spLocks noChangeShapeType="1"/>
          </p:cNvSpPr>
          <p:nvPr userDrawn="1"/>
        </p:nvSpPr>
        <p:spPr bwMode="auto">
          <a:xfrm flipH="1">
            <a:off x="2804749" y="3184532"/>
            <a:ext cx="4397" cy="360363"/>
          </a:xfrm>
          <a:prstGeom prst="line">
            <a:avLst/>
          </a:prstGeom>
          <a:noFill/>
          <a:ln w="25400">
            <a:solidFill>
              <a:srgbClr val="00734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endParaRPr lang="ru-RU" sz="1200" smtClean="0">
              <a:solidFill>
                <a:srgbClr val="000000"/>
              </a:solidFill>
            </a:endParaRPr>
          </a:p>
        </p:txBody>
      </p:sp>
      <p:sp>
        <p:nvSpPr>
          <p:cNvPr id="5838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2196612" y="1917700"/>
            <a:ext cx="6261588" cy="960438"/>
          </a:xfrm>
        </p:spPr>
        <p:txBody>
          <a:bodyPr lIns="91440" tIns="45720" rIns="91440" bIns="45720" anchor="ctr"/>
          <a:lstStyle>
            <a:lvl1pPr>
              <a:defRPr sz="2800">
                <a:solidFill>
                  <a:srgbClr val="00703C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83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870689" y="3192470"/>
            <a:ext cx="5600700" cy="3460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marL="0" indent="0">
              <a:buFont typeface="Wingdings" pitchFamily="2" charset="2"/>
              <a:buNone/>
              <a:defRPr sz="1600" b="1">
                <a:solidFill>
                  <a:srgbClr val="00703C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001543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DD9E3E0F-B1F9-43FF-A047-D6543D274F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743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E4CBC049-B0CF-46A9-9DDD-006A8CA237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542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226" y="1196975"/>
            <a:ext cx="4117731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41634" y="1196975"/>
            <a:ext cx="4117731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BCB2F954-4534-4FE5-A49F-156F36CE25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580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3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3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ED408F0B-7976-4771-9EFF-2166B9CB97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145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83191FC4-3DA9-4662-B304-3CB04DA1AB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528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799F7623-2665-422B-BCDF-95CFBC99AC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543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B2BCEA4D-212A-4841-B725-D3EFA1DF09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481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C9CDC780-0964-4ED6-B1CC-4A8A59E540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07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086200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88880C0E-D5F1-47EF-8E43-BAAC6E2563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260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60933" y="352428"/>
            <a:ext cx="2098431" cy="60293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2708" y="352428"/>
            <a:ext cx="6157546" cy="60293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2504BD47-EA01-4ED6-AECF-B8813D7185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8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6574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5.wmf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7.w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4.wmf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LEFT_0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3" descr="LEFT_0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82" y="393700"/>
            <a:ext cx="56038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70" y="1711330"/>
            <a:ext cx="7500937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066801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>
              <a:solidFill>
                <a:srgbClr val="FFFFF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32" name="Picture 15" descr="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366716"/>
            <a:ext cx="187166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3" name="Group 13"/>
          <p:cNvGrpSpPr>
            <a:grpSpLocks/>
          </p:cNvGrpSpPr>
          <p:nvPr userDrawn="1"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1035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1036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120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034" name="Rectangle 19"/>
          <p:cNvSpPr>
            <a:spLocks noChangeArrowheads="1"/>
          </p:cNvSpPr>
          <p:nvPr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2DE0798-A7AB-4F0E-BB0B-D4965F4DDE13}" type="slidenum">
              <a:rPr lang="ru-RU" sz="1200" b="1">
                <a:solidFill>
                  <a:srgbClr val="FFFFFF"/>
                </a:solidFill>
                <a:ea typeface="ヒラギノ角ゴ Pro W3"/>
                <a:cs typeface="ヒラギノ角ゴ Pro W3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200">
              <a:solidFill>
                <a:srgbClr val="FFFFFF"/>
              </a:solidFill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712024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64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ヒラギノ角ゴ Pro W3" pitchFamily="-12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+mn-ea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+mn-ea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+mn-ea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352425"/>
            <a:ext cx="83629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022" rIns="92043" bIns="4602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3223" y="1196975"/>
            <a:ext cx="8376138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05" rIns="91409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Bullet</a:t>
            </a:r>
            <a:endParaRPr lang="ru-RU" smtClean="0"/>
          </a:p>
          <a:p>
            <a:pPr lvl="1"/>
            <a:r>
              <a:rPr lang="en-US" smtClean="0"/>
              <a:t>Subbullet</a:t>
            </a:r>
            <a:endParaRPr lang="ru-RU" smtClean="0"/>
          </a:p>
          <a:p>
            <a:pPr lvl="2"/>
            <a:r>
              <a:rPr lang="en-US" smtClean="0"/>
              <a:t>Subsubbullet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0954" y="6440488"/>
            <a:ext cx="5202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 eaLnBrk="0" hangingPunct="0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FA9EEF59-C971-4EFA-A3CD-155D586D5621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15" descr="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366716"/>
            <a:ext cx="187166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 descr="LEFT_0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65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762000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008A53"/>
        </a:buClr>
        <a:buSzPct val="85000"/>
        <a:buFont typeface="Wingdings" pitchFamily="2" charset="2"/>
        <a:buChar char="n"/>
        <a:defRPr sz="1200">
          <a:solidFill>
            <a:srgbClr val="000000"/>
          </a:solidFill>
          <a:latin typeface="+mn-lt"/>
          <a:ea typeface="+mn-ea"/>
          <a:cs typeface="+mn-cs"/>
        </a:defRPr>
      </a:lvl1pPr>
      <a:lvl2pPr marL="628650" indent="-284163" algn="l" defTabSz="762000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008A53"/>
        </a:buClr>
        <a:buSzPct val="85000"/>
        <a:buFont typeface="Monotype Sorts" charset="2"/>
        <a:buChar char="ä"/>
        <a:defRPr sz="1200">
          <a:solidFill>
            <a:srgbClr val="000000"/>
          </a:solidFill>
          <a:latin typeface="+mn-lt"/>
          <a:cs typeface="+mn-cs"/>
        </a:defRPr>
      </a:lvl2pPr>
      <a:lvl3pPr marL="898525" indent="-268288" algn="l" defTabSz="762000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008A53"/>
        </a:buClr>
        <a:buSzPct val="85000"/>
        <a:buFont typeface="Tahoma" pitchFamily="34" charset="0"/>
        <a:buChar char="–"/>
        <a:defRPr sz="1200">
          <a:solidFill>
            <a:srgbClr val="000000"/>
          </a:solidFill>
          <a:latin typeface="+mn-lt"/>
          <a:cs typeface="+mn-cs"/>
        </a:defRPr>
      </a:lvl3pPr>
      <a:lvl4pPr marL="1782763" indent="-411163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+mn-cs"/>
        </a:defRPr>
      </a:lvl4pPr>
      <a:lvl5pPr marL="2081213" indent="-1793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5pPr>
      <a:lvl6pPr marL="25384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956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528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9100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352425"/>
            <a:ext cx="83629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022" rIns="92043" bIns="4602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3223" y="1196975"/>
            <a:ext cx="8376138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05" rIns="91409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Bullet</a:t>
            </a:r>
            <a:endParaRPr lang="ru-RU" smtClean="0"/>
          </a:p>
          <a:p>
            <a:pPr lvl="1"/>
            <a:r>
              <a:rPr lang="en-US" smtClean="0"/>
              <a:t>Subbullet</a:t>
            </a:r>
            <a:endParaRPr lang="ru-RU" smtClean="0"/>
          </a:p>
          <a:p>
            <a:pPr lvl="2"/>
            <a:r>
              <a:rPr lang="en-US" smtClean="0"/>
              <a:t>Subsubbullet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0954" y="6440488"/>
            <a:ext cx="5202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 eaLnBrk="0" hangingPunct="0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FA9EEF59-C971-4EFA-A3CD-155D586D5621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45" y="358777"/>
            <a:ext cx="1641231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Line 6"/>
          <p:cNvSpPr>
            <a:spLocks noChangeShapeType="1"/>
          </p:cNvSpPr>
          <p:nvPr userDrawn="1"/>
        </p:nvSpPr>
        <p:spPr bwMode="auto">
          <a:xfrm flipV="1">
            <a:off x="565646" y="855663"/>
            <a:ext cx="8402515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endParaRPr lang="ru-RU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5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762000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008A53"/>
        </a:buClr>
        <a:buSzPct val="85000"/>
        <a:buFont typeface="Wingdings" pitchFamily="2" charset="2"/>
        <a:buChar char="n"/>
        <a:defRPr sz="1200">
          <a:solidFill>
            <a:srgbClr val="000000"/>
          </a:solidFill>
          <a:latin typeface="+mn-lt"/>
          <a:ea typeface="+mn-ea"/>
          <a:cs typeface="+mn-cs"/>
        </a:defRPr>
      </a:lvl1pPr>
      <a:lvl2pPr marL="628650" indent="-284163" algn="l" defTabSz="762000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008A53"/>
        </a:buClr>
        <a:buSzPct val="85000"/>
        <a:buFont typeface="Monotype Sorts" charset="2"/>
        <a:buChar char="ä"/>
        <a:defRPr sz="1200">
          <a:solidFill>
            <a:srgbClr val="000000"/>
          </a:solidFill>
          <a:latin typeface="+mn-lt"/>
          <a:cs typeface="+mn-cs"/>
        </a:defRPr>
      </a:lvl2pPr>
      <a:lvl3pPr marL="898525" indent="-268288" algn="l" defTabSz="762000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008A53"/>
        </a:buClr>
        <a:buSzPct val="85000"/>
        <a:buFont typeface="Tahoma" pitchFamily="34" charset="0"/>
        <a:buChar char="–"/>
        <a:defRPr sz="1200">
          <a:solidFill>
            <a:srgbClr val="000000"/>
          </a:solidFill>
          <a:latin typeface="+mn-lt"/>
          <a:cs typeface="+mn-cs"/>
        </a:defRPr>
      </a:lvl3pPr>
      <a:lvl4pPr marL="1782763" indent="-411163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+mn-cs"/>
        </a:defRPr>
      </a:lvl4pPr>
      <a:lvl5pPr marL="2081213" indent="-1793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5pPr>
      <a:lvl6pPr marL="25384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956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528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9100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352425"/>
            <a:ext cx="83629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022" rIns="92043" bIns="4602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3223" y="1196975"/>
            <a:ext cx="8376138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05" rIns="91409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Bullet</a:t>
            </a:r>
            <a:endParaRPr lang="ru-RU" smtClean="0"/>
          </a:p>
          <a:p>
            <a:pPr lvl="1"/>
            <a:r>
              <a:rPr lang="en-US" smtClean="0"/>
              <a:t>Subbullet</a:t>
            </a:r>
            <a:endParaRPr lang="ru-RU" smtClean="0"/>
          </a:p>
          <a:p>
            <a:pPr lvl="2"/>
            <a:r>
              <a:rPr lang="en-US" smtClean="0"/>
              <a:t>Subsubbullet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0954" y="6440488"/>
            <a:ext cx="5202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 eaLnBrk="0" hangingPunct="0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FA9EEF59-C971-4EFA-A3CD-155D586D5621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45" y="358777"/>
            <a:ext cx="1641231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Line 6"/>
          <p:cNvSpPr>
            <a:spLocks noChangeShapeType="1"/>
          </p:cNvSpPr>
          <p:nvPr userDrawn="1"/>
        </p:nvSpPr>
        <p:spPr bwMode="auto">
          <a:xfrm flipV="1">
            <a:off x="565643" y="855663"/>
            <a:ext cx="8402515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endParaRPr lang="ru-RU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88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762000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008A53"/>
        </a:buClr>
        <a:buSzPct val="85000"/>
        <a:buFont typeface="Wingdings" pitchFamily="2" charset="2"/>
        <a:buChar char="n"/>
        <a:defRPr sz="1200">
          <a:solidFill>
            <a:srgbClr val="000000"/>
          </a:solidFill>
          <a:latin typeface="+mn-lt"/>
          <a:ea typeface="+mn-ea"/>
          <a:cs typeface="+mn-cs"/>
        </a:defRPr>
      </a:lvl1pPr>
      <a:lvl2pPr marL="628650" indent="-284163" algn="l" defTabSz="762000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008A53"/>
        </a:buClr>
        <a:buSzPct val="85000"/>
        <a:buFont typeface="Monotype Sorts" charset="2"/>
        <a:buChar char="ä"/>
        <a:defRPr sz="1200">
          <a:solidFill>
            <a:srgbClr val="000000"/>
          </a:solidFill>
          <a:latin typeface="+mn-lt"/>
          <a:cs typeface="+mn-cs"/>
        </a:defRPr>
      </a:lvl2pPr>
      <a:lvl3pPr marL="898525" indent="-268288" algn="l" defTabSz="762000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008A53"/>
        </a:buClr>
        <a:buSzPct val="85000"/>
        <a:buFont typeface="Tahoma" pitchFamily="34" charset="0"/>
        <a:buChar char="–"/>
        <a:defRPr sz="1200">
          <a:solidFill>
            <a:srgbClr val="000000"/>
          </a:solidFill>
          <a:latin typeface="+mn-lt"/>
          <a:cs typeface="+mn-cs"/>
        </a:defRPr>
      </a:lvl3pPr>
      <a:lvl4pPr marL="1782763" indent="-411163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+mn-cs"/>
        </a:defRPr>
      </a:lvl4pPr>
      <a:lvl5pPr marL="2081213" indent="-1793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5pPr>
      <a:lvl6pPr marL="25384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956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528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9100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A5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6"/>
          <p:cNvSpPr>
            <a:spLocks noChangeArrowheads="1"/>
          </p:cNvSpPr>
          <p:nvPr userDrawn="1"/>
        </p:nvSpPr>
        <p:spPr bwMode="auto">
          <a:xfrm>
            <a:off x="836613" y="4014794"/>
            <a:ext cx="8277225" cy="134937"/>
          </a:xfrm>
          <a:prstGeom prst="rect">
            <a:avLst/>
          </a:prstGeom>
          <a:gradFill rotWithShape="1">
            <a:gsLst>
              <a:gs pos="0">
                <a:srgbClr val="439639"/>
              </a:gs>
              <a:gs pos="100000">
                <a:srgbClr val="1F451A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9" tIns="45705" rIns="91409" bIns="45705" anchor="ctr"/>
          <a:lstStyle>
            <a:lvl1pPr>
              <a:defRPr sz="1200" b="1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anose="05000000000000000000" pitchFamily="2" charset="2"/>
              <a:buNone/>
              <a:defRPr/>
            </a:pPr>
            <a:endParaRPr lang="ru-RU" b="0" smtClean="0">
              <a:solidFill>
                <a:srgbClr val="000000"/>
              </a:solidFill>
            </a:endParaRPr>
          </a:p>
        </p:txBody>
      </p:sp>
      <p:sp>
        <p:nvSpPr>
          <p:cNvPr id="198697" name="Text Box 41"/>
          <p:cNvSpPr txBox="1">
            <a:spLocks noChangeArrowheads="1"/>
          </p:cNvSpPr>
          <p:nvPr userDrawn="1"/>
        </p:nvSpPr>
        <p:spPr bwMode="auto">
          <a:xfrm>
            <a:off x="7631113" y="6546851"/>
            <a:ext cx="1441450" cy="2154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762000">
              <a:spcBef>
                <a:spcPct val="30000"/>
              </a:spcBef>
              <a:buClr>
                <a:srgbClr val="008080"/>
              </a:buClr>
              <a:buSzPct val="85000"/>
              <a:buFont typeface="Wingdings" pitchFamily="2" charset="2"/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1pPr>
            <a:lvl2pPr marL="742950" indent="-285750" defTabSz="762000">
              <a:spcBef>
                <a:spcPct val="30000"/>
              </a:spcBef>
              <a:buClr>
                <a:srgbClr val="008080"/>
              </a:buClr>
              <a:buSzPct val="85000"/>
              <a:buFont typeface="Wingdings" pitchFamily="2" charset="2"/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2pPr>
            <a:lvl3pPr marL="1143000" indent="-228600" defTabSz="762000">
              <a:spcBef>
                <a:spcPct val="30000"/>
              </a:spcBef>
              <a:buClr>
                <a:srgbClr val="008080"/>
              </a:buClr>
              <a:buSzPct val="85000"/>
              <a:buFont typeface="Wingdings" pitchFamily="2" charset="2"/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3pPr>
            <a:lvl4pPr marL="1600200" indent="-228600" defTabSz="762000">
              <a:spcBef>
                <a:spcPct val="30000"/>
              </a:spcBef>
              <a:buClr>
                <a:srgbClr val="008080"/>
              </a:buClr>
              <a:buSzPct val="85000"/>
              <a:buFont typeface="Wingdings" pitchFamily="2" charset="2"/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4pPr>
            <a:lvl5pPr marL="2057400" indent="-228600" defTabSz="762000">
              <a:spcBef>
                <a:spcPct val="30000"/>
              </a:spcBef>
              <a:buClr>
                <a:srgbClr val="008080"/>
              </a:buClr>
              <a:buSzPct val="85000"/>
              <a:buFont typeface="Wingdings" pitchFamily="2" charset="2"/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5pPr>
            <a:lvl6pPr marL="2514600" indent="-228600" defTabSz="762000" fontAlgn="base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6pPr>
            <a:lvl7pPr marL="2971800" indent="-228600" defTabSz="762000" fontAlgn="base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7pPr>
            <a:lvl8pPr marL="3429000" indent="-228600" defTabSz="762000" fontAlgn="base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8pPr>
            <a:lvl9pPr marL="3886200" indent="-228600" defTabSz="762000" fontAlgn="base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fld id="{226B9E82-96DA-4E93-8330-C681BD86D88F}" type="datetime1">
              <a:rPr lang="ru-RU" sz="1400" smtClean="0">
                <a:solidFill>
                  <a:srgbClr val="00703C"/>
                </a:solidFill>
              </a:rPr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t>14.09.2017</a:t>
            </a:fld>
            <a:endParaRPr lang="ru-RU" sz="1400" smtClean="0">
              <a:solidFill>
                <a:srgbClr val="00703C"/>
              </a:solidFill>
            </a:endParaRPr>
          </a:p>
        </p:txBody>
      </p:sp>
      <p:pic>
        <p:nvPicPr>
          <p:cNvPr id="1029" name="Picture 46" descr="PI_4C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9" y="414338"/>
            <a:ext cx="29972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06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44450"/>
            <a:ext cx="837723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022" rIns="92043" bIns="4602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Развитие корпоративного бизнеса на 2009 г.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9" y="620713"/>
            <a:ext cx="8709025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05" rIns="91409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Bullet</a:t>
            </a:r>
            <a:endParaRPr lang="ru-RU" smtClean="0"/>
          </a:p>
          <a:p>
            <a:pPr lvl="1"/>
            <a:r>
              <a:rPr lang="en-US" smtClean="0"/>
              <a:t>Subbullet</a:t>
            </a:r>
            <a:endParaRPr lang="ru-RU" smtClean="0"/>
          </a:p>
          <a:p>
            <a:pPr lvl="2"/>
            <a:r>
              <a:rPr lang="en-US" smtClean="0"/>
              <a:t>Subsubbullet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 flipV="1">
            <a:off x="250825" y="549275"/>
            <a:ext cx="8642350" cy="0"/>
          </a:xfrm>
          <a:prstGeom prst="line">
            <a:avLst/>
          </a:prstGeom>
          <a:noFill/>
          <a:ln w="19050">
            <a:solidFill>
              <a:srgbClr val="CBAE0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i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0588" y="6440488"/>
            <a:ext cx="5207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 eaLnBrk="0" hangingPunct="0">
              <a:spcBef>
                <a:spcPct val="0"/>
              </a:spcBef>
              <a:buClrTx/>
              <a:buSzTx/>
              <a:buFontTx/>
              <a:buNone/>
              <a:defRPr sz="1000" i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8E0006BC-09D2-4BEE-ADEA-1F7FF86373AD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Line 7"/>
          <p:cNvSpPr>
            <a:spLocks noChangeShapeType="1"/>
          </p:cNvSpPr>
          <p:nvPr/>
        </p:nvSpPr>
        <p:spPr bwMode="auto">
          <a:xfrm flipV="1">
            <a:off x="250825" y="6381750"/>
            <a:ext cx="8642350" cy="0"/>
          </a:xfrm>
          <a:prstGeom prst="line">
            <a:avLst/>
          </a:prstGeom>
          <a:noFill/>
          <a:ln w="19050">
            <a:solidFill>
              <a:srgbClr val="CBAE0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200" i="1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31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6443663"/>
            <a:ext cx="1720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81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charset="0"/>
        </a:defRPr>
      </a:lvl5pPr>
      <a:lvl6pPr marL="4572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charset="0"/>
        </a:defRPr>
      </a:lvl6pPr>
      <a:lvl7pPr marL="9144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charset="0"/>
        </a:defRPr>
      </a:lvl7pPr>
      <a:lvl8pPr marL="13716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charset="0"/>
        </a:defRPr>
      </a:lvl8pPr>
      <a:lvl9pPr marL="18288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762000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008A53"/>
        </a:buClr>
        <a:buSzPct val="85000"/>
        <a:buFont typeface="Wingdings" pitchFamily="2" charset="2"/>
        <a:buChar char="n"/>
        <a:defRPr sz="1200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defTabSz="762000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008A53"/>
        </a:buClr>
        <a:buSzPct val="85000"/>
        <a:buFont typeface="Monotype Sorts"/>
        <a:buChar char="ä"/>
        <a:defRPr sz="1200">
          <a:solidFill>
            <a:srgbClr val="000000"/>
          </a:solidFill>
          <a:latin typeface="+mn-lt"/>
        </a:defRPr>
      </a:lvl2pPr>
      <a:lvl3pPr marL="1028700" indent="-228600" algn="l" defTabSz="762000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008A53"/>
        </a:buClr>
        <a:buSzPct val="85000"/>
        <a:buFont typeface="Tahoma" pitchFamily="34" charset="0"/>
        <a:buChar char="–"/>
        <a:defRPr sz="1200">
          <a:solidFill>
            <a:srgbClr val="000000"/>
          </a:solidFill>
          <a:latin typeface="+mn-lt"/>
        </a:defRPr>
      </a:lvl3pPr>
      <a:lvl4pPr marL="1782763" indent="-411163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81213" indent="-1793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384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956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528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9100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352425"/>
            <a:ext cx="83629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022" rIns="92043" bIns="4602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3223" y="1196975"/>
            <a:ext cx="8376138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05" rIns="91409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Bullet</a:t>
            </a:r>
            <a:endParaRPr lang="ru-RU" altLang="ru-RU" smtClean="0"/>
          </a:p>
          <a:p>
            <a:pPr lvl="1"/>
            <a:r>
              <a:rPr lang="en-US" altLang="ru-RU" smtClean="0"/>
              <a:t>Subbullet</a:t>
            </a:r>
            <a:endParaRPr lang="ru-RU" altLang="ru-RU" smtClean="0"/>
          </a:p>
          <a:p>
            <a:pPr lvl="2"/>
            <a:r>
              <a:rPr lang="en-US" altLang="ru-RU" smtClean="0"/>
              <a:t>Subsubbullet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0954" y="6440488"/>
            <a:ext cx="5202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 eaLnBrk="0" hangingPunct="0">
              <a:spcBef>
                <a:spcPct val="0"/>
              </a:spcBef>
              <a:buClrTx/>
              <a:buSzTx/>
              <a:buFontTx/>
              <a:buNone/>
              <a:defRPr sz="10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 </a:t>
            </a:r>
            <a:fld id="{A60E236B-BE64-4696-9795-4110EC0326C9}" type="slidenum">
              <a:rPr 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45" y="358777"/>
            <a:ext cx="1641231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Line 6"/>
          <p:cNvSpPr>
            <a:spLocks noChangeShapeType="1"/>
          </p:cNvSpPr>
          <p:nvPr userDrawn="1"/>
        </p:nvSpPr>
        <p:spPr bwMode="auto">
          <a:xfrm flipV="1">
            <a:off x="565642" y="855663"/>
            <a:ext cx="8402515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endParaRPr lang="ru-RU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6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defTabSz="762000" rtl="0" fontAlgn="base">
        <a:spcBef>
          <a:spcPct val="0"/>
        </a:spcBef>
        <a:spcAft>
          <a:spcPct val="0"/>
        </a:spcAft>
        <a:tabLst>
          <a:tab pos="384175" algn="l"/>
        </a:tabLs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defTabSz="762000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008A53"/>
        </a:buClr>
        <a:buSzPct val="85000"/>
        <a:buFont typeface="Wingdings" pitchFamily="2" charset="2"/>
        <a:buChar char="n"/>
        <a:defRPr sz="1200">
          <a:solidFill>
            <a:srgbClr val="000000"/>
          </a:solidFill>
          <a:latin typeface="+mn-lt"/>
          <a:ea typeface="+mn-ea"/>
          <a:cs typeface="+mn-cs"/>
        </a:defRPr>
      </a:lvl1pPr>
      <a:lvl2pPr marL="628650" indent="-284163" algn="l" defTabSz="762000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008A53"/>
        </a:buClr>
        <a:buSzPct val="85000"/>
        <a:buFont typeface="Monotype Sorts" charset="2"/>
        <a:buChar char="ä"/>
        <a:defRPr sz="1200">
          <a:solidFill>
            <a:srgbClr val="000000"/>
          </a:solidFill>
          <a:latin typeface="+mn-lt"/>
          <a:cs typeface="+mn-cs"/>
        </a:defRPr>
      </a:lvl2pPr>
      <a:lvl3pPr marL="898525" indent="-268288" algn="l" defTabSz="762000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rgbClr val="008A53"/>
        </a:buClr>
        <a:buSzPct val="85000"/>
        <a:buFont typeface="Tahoma" pitchFamily="34" charset="0"/>
        <a:buChar char="–"/>
        <a:defRPr sz="1200">
          <a:solidFill>
            <a:srgbClr val="000000"/>
          </a:solidFill>
          <a:latin typeface="+mn-lt"/>
          <a:cs typeface="+mn-cs"/>
        </a:defRPr>
      </a:lvl3pPr>
      <a:lvl4pPr marL="1782763" indent="-411163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cs typeface="+mn-cs"/>
        </a:defRPr>
      </a:lvl4pPr>
      <a:lvl5pPr marL="2081213" indent="-179388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5pPr>
      <a:lvl6pPr marL="25384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6pPr>
      <a:lvl7pPr marL="29956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7pPr>
      <a:lvl8pPr marL="34528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8pPr>
      <a:lvl9pPr marL="3910013" indent="-179388" algn="l" defTabSz="76200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12.png"/><Relationship Id="rId10" Type="http://schemas.openxmlformats.org/officeDocument/2006/relationships/image" Target="../media/image14.png"/><Relationship Id="rId4" Type="http://schemas.openxmlformats.org/officeDocument/2006/relationships/image" Target="../media/image25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openxmlformats.org/officeDocument/2006/relationships/image" Target="../media/image23.png"/><Relationship Id="rId12" Type="http://schemas.microsoft.com/office/2007/relationships/hdphoto" Target="../media/hdphoto1.wdp"/><Relationship Id="rId2" Type="http://schemas.openxmlformats.org/officeDocument/2006/relationships/image" Target="../media/image28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15" Type="http://schemas.openxmlformats.org/officeDocument/2006/relationships/image" Target="../media/image38.jpeg"/><Relationship Id="rId10" Type="http://schemas.openxmlformats.org/officeDocument/2006/relationships/image" Target="../media/image26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0"/>
          <p:cNvSpPr txBox="1">
            <a:spLocks noChangeArrowheads="1"/>
          </p:cNvSpPr>
          <p:nvPr/>
        </p:nvSpPr>
        <p:spPr bwMode="auto">
          <a:xfrm>
            <a:off x="341313" y="3472454"/>
            <a:ext cx="87312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762000"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defTabSz="762000"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defTabSz="762000"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defTabSz="762000"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defTabSz="762000"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1236663" algn="l"/>
              </a:tabLst>
              <a:defRPr sz="1200" b="1"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fontAlgn="base">
              <a:spcBef>
                <a:spcPct val="10000"/>
              </a:spcBef>
              <a:spcAft>
                <a:spcPct val="1000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r>
              <a:rPr lang="ru-RU" sz="2200" dirty="0" smtClean="0">
                <a:solidFill>
                  <a:srgbClr val="00703C"/>
                </a:solidFill>
              </a:rPr>
              <a:t>Типовой концессионный проект в сфере теплоснабжения</a:t>
            </a:r>
            <a:endParaRPr lang="ru-RU" sz="2200" dirty="0" smtClean="0">
              <a:solidFill>
                <a:srgbClr val="00703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610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Особые обстоятельства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639929" y="3621683"/>
            <a:ext cx="2916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200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>
                <a:latin typeface="+mn-lt"/>
              </a:rPr>
              <a:t>Последствия  наступления </a:t>
            </a:r>
          </a:p>
          <a:p>
            <a:r>
              <a:rPr lang="ru-RU" dirty="0">
                <a:latin typeface="+mn-lt"/>
              </a:rPr>
              <a:t>Особого обстоятельства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2323" y="4185081"/>
            <a:ext cx="3240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/>
              <a:t>Концессионер освобождается от ответственности за неисполнение или просрочку исполнения своих </a:t>
            </a:r>
            <a:r>
              <a:rPr lang="ru-RU" dirty="0" smtClean="0"/>
              <a:t>обязательств</a:t>
            </a:r>
            <a:endParaRPr lang="ru-RU" dirty="0"/>
          </a:p>
          <a:p>
            <a:r>
              <a:rPr lang="ru-RU" dirty="0"/>
              <a:t>Возмещение </a:t>
            </a:r>
            <a:r>
              <a:rPr lang="ru-RU" dirty="0" err="1"/>
              <a:t>Концедентом</a:t>
            </a:r>
            <a:r>
              <a:rPr lang="ru-RU" dirty="0"/>
              <a:t> доп. Расходов </a:t>
            </a:r>
            <a:r>
              <a:rPr lang="ru-RU" dirty="0" smtClean="0"/>
              <a:t>Концессионера</a:t>
            </a:r>
            <a:endParaRPr lang="ru-RU" dirty="0"/>
          </a:p>
          <a:p>
            <a:r>
              <a:rPr lang="ru-RU" dirty="0"/>
              <a:t>Перенос сроков исполнения Концессионером обязательств по соглашению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52517" y="1131118"/>
            <a:ext cx="2591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Признаки наступления</a:t>
            </a:r>
          </a:p>
          <a:p>
            <a:r>
              <a:rPr lang="ru-RU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Особого обстоятельства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19213" y="1153903"/>
            <a:ext cx="3711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Примеры</a:t>
            </a:r>
            <a:r>
              <a:rPr lang="ru-RU" sz="1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Особых обстоятельств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48063" y="1530077"/>
            <a:ext cx="3582397" cy="1538883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marL="0" indent="182563">
              <a:buNone/>
            </a:pPr>
            <a:r>
              <a:rPr lang="ru-RU" b="1" dirty="0">
                <a:solidFill>
                  <a:srgbClr val="3B930F"/>
                </a:solidFill>
              </a:rPr>
              <a:t>О</a:t>
            </a:r>
            <a:r>
              <a:rPr lang="ru-RU" b="1" dirty="0" smtClean="0">
                <a:solidFill>
                  <a:srgbClr val="3B930F"/>
                </a:solidFill>
              </a:rPr>
              <a:t>тносящиеся </a:t>
            </a:r>
            <a:r>
              <a:rPr lang="ru-RU" b="1" dirty="0">
                <a:solidFill>
                  <a:srgbClr val="3B930F"/>
                </a:solidFill>
              </a:rPr>
              <a:t>к </a:t>
            </a:r>
            <a:r>
              <a:rPr lang="ru-RU" b="1" dirty="0" smtClean="0">
                <a:solidFill>
                  <a:srgbClr val="3B930F"/>
                </a:solidFill>
              </a:rPr>
              <a:t>Субъекту</a:t>
            </a:r>
            <a:endParaRPr lang="en-US" dirty="0" smtClean="0"/>
          </a:p>
          <a:p>
            <a:pPr>
              <a:buFont typeface="Arial" panose="020B0604020202020204" pitchFamily="34" charset="0"/>
              <a:buChar char="̶"/>
            </a:pPr>
            <a:r>
              <a:rPr lang="ru-RU" dirty="0" smtClean="0"/>
              <a:t>Непринятие </a:t>
            </a:r>
            <a:r>
              <a:rPr lang="ru-RU" dirty="0"/>
              <a:t>НПА о порядке предоставления субсидий Концессионеру в целях возмещения Недополученных </a:t>
            </a:r>
            <a:r>
              <a:rPr lang="ru-RU" dirty="0" smtClean="0"/>
              <a:t>доходов</a:t>
            </a:r>
            <a:endParaRPr lang="ru-RU" dirty="0"/>
          </a:p>
          <a:p>
            <a:pPr>
              <a:buFont typeface="Arial" panose="020B0604020202020204" pitchFamily="34" charset="0"/>
              <a:buChar char="̶"/>
            </a:pPr>
            <a:r>
              <a:rPr lang="ru-RU" dirty="0"/>
              <a:t>Установление долгосрочных параметров регулирования, отличных от  зафиксированных  в КС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48063" y="3411577"/>
            <a:ext cx="3582397" cy="116955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228600" indent="-228600" algn="just">
              <a:buFont typeface="Wingdings" panose="05000000000000000000" pitchFamily="2" charset="2"/>
              <a:buChar char="§"/>
              <a:defRPr sz="1200">
                <a:latin typeface="Cambria" panose="02040503050406030204" pitchFamily="18" charset="0"/>
              </a:defRPr>
            </a:lvl1pPr>
          </a:lstStyle>
          <a:p>
            <a:pPr marL="0" indent="182563" algn="l">
              <a:spcBef>
                <a:spcPts val="600"/>
              </a:spcBef>
              <a:buNone/>
            </a:pPr>
            <a:r>
              <a:rPr lang="ru-RU" b="1" dirty="0" smtClean="0">
                <a:solidFill>
                  <a:srgbClr val="3B930F"/>
                </a:solidFill>
                <a:latin typeface="+mn-lt"/>
              </a:rPr>
              <a:t>Относящиеся к </a:t>
            </a:r>
            <a:r>
              <a:rPr lang="ru-RU" b="1" dirty="0" err="1" smtClean="0">
                <a:solidFill>
                  <a:srgbClr val="3B930F"/>
                </a:solidFill>
                <a:latin typeface="+mn-lt"/>
              </a:rPr>
              <a:t>Концеденту</a:t>
            </a:r>
            <a:endParaRPr lang="ru-RU" b="1" dirty="0">
              <a:solidFill>
                <a:srgbClr val="3B930F"/>
              </a:solidFill>
              <a:latin typeface="+mn-lt"/>
            </a:endParaRP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̶"/>
            </a:pP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Незаключение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договоров аренды земли, для реализации проекта</a:t>
            </a: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̶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Отказ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 согласовании инвестиционной программы Концессионера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148063" y="4907627"/>
            <a:ext cx="3582397" cy="98488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228600" indent="-228600" algn="just">
              <a:buFont typeface="Wingdings" panose="05000000000000000000" pitchFamily="2" charset="2"/>
              <a:buChar char="§"/>
              <a:defRPr sz="1200">
                <a:latin typeface="Cambria" panose="02040503050406030204" pitchFamily="18" charset="0"/>
              </a:defRPr>
            </a:lvl1pPr>
          </a:lstStyle>
          <a:p>
            <a:pPr marL="0" indent="182563" algn="l">
              <a:spcBef>
                <a:spcPts val="600"/>
              </a:spcBef>
              <a:buNone/>
            </a:pPr>
            <a:r>
              <a:rPr lang="ru-RU" b="1" dirty="0">
                <a:solidFill>
                  <a:srgbClr val="3B930F"/>
                </a:solidFill>
                <a:latin typeface="+mn-lt"/>
              </a:rPr>
              <a:t>Не относящиеся ни к одной из Сторон </a:t>
            </a: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̶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Обнаружение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Археологических объектов на участке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Застройки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171450" indent="-171450" algn="l">
              <a:spcBef>
                <a:spcPts val="600"/>
              </a:spcBef>
              <a:buFont typeface="Arial" panose="020B0604020202020204" pitchFamily="34" charset="0"/>
              <a:buChar char="̶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Отказ или задержка в получении ТУ</a:t>
            </a:r>
          </a:p>
        </p:txBody>
      </p:sp>
      <p:pic>
        <p:nvPicPr>
          <p:cNvPr id="2051" name="Picture 3" descr="C:\Users\gaynutdinov-tr\Downloads\noun_696831_cc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79"/>
          <a:stretch/>
        </p:blipFill>
        <p:spPr bwMode="auto">
          <a:xfrm>
            <a:off x="987494" y="1087740"/>
            <a:ext cx="603217" cy="4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aynutdinov-tr\Downloads\noun_1085230_cc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6"/>
          <a:stretch/>
        </p:blipFill>
        <p:spPr bwMode="auto">
          <a:xfrm>
            <a:off x="983860" y="3604251"/>
            <a:ext cx="610485" cy="49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972323" y="1634024"/>
            <a:ext cx="324000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Препятствует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надлежащему исполнению Концессионером условий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КС </a:t>
            </a:r>
          </a:p>
          <a:p>
            <a:pPr lvl="0" indent="182563">
              <a:spcBef>
                <a:spcPts val="600"/>
              </a:spcBef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и/или</a:t>
            </a:r>
          </a:p>
          <a:p>
            <a:pPr marL="171450" lvl="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уже повлекло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или повлечет Дополнительные расходы и/или Сокращение выручки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Концессионера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75524" y="1371248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3B930F"/>
                </a:solidFill>
              </a:rPr>
              <a:t>1.</a:t>
            </a:r>
            <a:endParaRPr lang="ru-RU" sz="3600" dirty="0">
              <a:solidFill>
                <a:srgbClr val="3B930F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75524" y="324688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3B930F"/>
                </a:solidFill>
              </a:rPr>
              <a:t>2</a:t>
            </a:r>
            <a:r>
              <a:rPr lang="en-US" sz="3600" dirty="0" smtClean="0">
                <a:solidFill>
                  <a:srgbClr val="3B930F"/>
                </a:solidFill>
              </a:rPr>
              <a:t>.</a:t>
            </a:r>
            <a:endParaRPr lang="ru-RU" sz="3600" dirty="0">
              <a:solidFill>
                <a:srgbClr val="3B930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75524" y="4751432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3B930F"/>
                </a:solidFill>
              </a:rPr>
              <a:t>3</a:t>
            </a:r>
            <a:r>
              <a:rPr lang="en-US" sz="3600" dirty="0" smtClean="0">
                <a:solidFill>
                  <a:srgbClr val="3B930F"/>
                </a:solidFill>
              </a:rPr>
              <a:t>.</a:t>
            </a:r>
            <a:endParaRPr lang="ru-RU" sz="3600" dirty="0">
              <a:solidFill>
                <a:srgbClr val="3B930F"/>
              </a:solidFill>
            </a:endParaRPr>
          </a:p>
        </p:txBody>
      </p:sp>
      <p:cxnSp>
        <p:nvCxnSpPr>
          <p:cNvPr id="54" name="Прямая соединительная линия 24"/>
          <p:cNvCxnSpPr/>
          <p:nvPr/>
        </p:nvCxnSpPr>
        <p:spPr>
          <a:xfrm>
            <a:off x="5148464" y="3212976"/>
            <a:ext cx="3600000" cy="0"/>
          </a:xfrm>
          <a:prstGeom prst="line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5" name="Прямая соединительная линия 24"/>
          <p:cNvCxnSpPr/>
          <p:nvPr/>
        </p:nvCxnSpPr>
        <p:spPr>
          <a:xfrm>
            <a:off x="5148064" y="4725144"/>
            <a:ext cx="3600000" cy="0"/>
          </a:xfrm>
          <a:prstGeom prst="line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6" name="Нашивка 9"/>
          <p:cNvSpPr/>
          <p:nvPr/>
        </p:nvSpPr>
        <p:spPr>
          <a:xfrm>
            <a:off x="3996117" y="1956623"/>
            <a:ext cx="504056" cy="3272577"/>
          </a:xfrm>
          <a:prstGeom prst="chevron">
            <a:avLst>
              <a:gd name="adj" fmla="val 8376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6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Платежный механизм</a:t>
            </a:r>
            <a:br>
              <a:rPr lang="ru-RU" dirty="0" smtClean="0"/>
            </a:br>
            <a:r>
              <a:rPr lang="ru-RU" sz="1600" dirty="0" smtClean="0"/>
              <a:t>Недополученные и Выпадающие доходы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83568" y="5191554"/>
            <a:ext cx="11371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Субъект РФ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716664" y="3645024"/>
            <a:ext cx="8031800" cy="2520256"/>
          </a:xfrm>
          <a:prstGeom prst="rect">
            <a:avLst/>
          </a:prstGeom>
          <a:pattFill prst="pct50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 bwMode="auto">
          <a:xfrm rot="5400000" flipH="1" flipV="1">
            <a:off x="2911294" y="3442624"/>
            <a:ext cx="73135" cy="3390850"/>
          </a:xfrm>
          <a:prstGeom prst="bentConnector3">
            <a:avLst>
              <a:gd name="adj1" fmla="val -31257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Прямая со стрелкой 71"/>
          <p:cNvCxnSpPr/>
          <p:nvPr/>
        </p:nvCxnSpPr>
        <p:spPr bwMode="auto">
          <a:xfrm>
            <a:off x="5291831" y="4291470"/>
            <a:ext cx="23706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Прямая со стрелкой 14"/>
          <p:cNvCxnSpPr/>
          <p:nvPr/>
        </p:nvCxnSpPr>
        <p:spPr bwMode="auto">
          <a:xfrm flipH="1">
            <a:off x="5261275" y="4697686"/>
            <a:ext cx="23706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Прямая со стрелкой 12"/>
          <p:cNvCxnSpPr/>
          <p:nvPr/>
        </p:nvCxnSpPr>
        <p:spPr bwMode="auto">
          <a:xfrm flipV="1">
            <a:off x="1907455" y="4507494"/>
            <a:ext cx="205341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9" name="Группа 38"/>
          <p:cNvGrpSpPr/>
          <p:nvPr/>
        </p:nvGrpSpPr>
        <p:grpSpPr>
          <a:xfrm>
            <a:off x="4074418" y="3893331"/>
            <a:ext cx="1186857" cy="1032649"/>
            <a:chOff x="934867" y="1495792"/>
            <a:chExt cx="1404885" cy="1140007"/>
          </a:xfrm>
        </p:grpSpPr>
        <p:pic>
          <p:nvPicPr>
            <p:cNvPr id="51" name="Picture 4" descr="https://d30y9cdsu7xlg0.cloudfront.net/png/167687-200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2131744"/>
              <a:ext cx="504056" cy="504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8" descr="https://d30y9cdsu7xlg0.cloudfront.net/png/349516-200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867" y="1495792"/>
              <a:ext cx="1112919" cy="1112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2" descr="https://d30y9cdsu7xlg0.cloudfront.net/png/680045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358" y="4022498"/>
            <a:ext cx="772309" cy="82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s://d30y9cdsu7xlg0.cloudfront.net/png/350389-200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95" y="4022488"/>
            <a:ext cx="906067" cy="97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5291831" y="3787414"/>
            <a:ext cx="30892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Оказание услуг теплоснабжения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571751" y="4940122"/>
            <a:ext cx="308923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Тарифная выручка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721662" y="3923764"/>
            <a:ext cx="23460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Субсидии для компенсации Недополученных доходов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074418" y="4855260"/>
            <a:ext cx="11371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Концессионер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479879" y="4815561"/>
            <a:ext cx="11371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Потребители</a:t>
            </a:r>
          </a:p>
        </p:txBody>
      </p:sp>
      <p:sp>
        <p:nvSpPr>
          <p:cNvPr id="6" name="Овал 5"/>
          <p:cNvSpPr/>
          <p:nvPr/>
        </p:nvSpPr>
        <p:spPr bwMode="auto">
          <a:xfrm>
            <a:off x="2699840" y="5174616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pic>
        <p:nvPicPr>
          <p:cNvPr id="26" name="Picture 18" descr="https://d30y9cdsu7xlg0.cloudfront.net/png/377842-200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4" y="5234850"/>
            <a:ext cx="307429" cy="32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565443" y="5606616"/>
            <a:ext cx="266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Установка тарифов</a:t>
            </a:r>
          </a:p>
          <a:p>
            <a:pPr algn="ctr"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Учет выпадающих доходов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6617546" y="4003438"/>
            <a:ext cx="474485" cy="508757"/>
            <a:chOff x="6136247" y="1270418"/>
            <a:chExt cx="474485" cy="508757"/>
          </a:xfrm>
        </p:grpSpPr>
        <p:sp>
          <p:nvSpPr>
            <p:cNvPr id="70" name="Овал 69"/>
            <p:cNvSpPr/>
            <p:nvPr/>
          </p:nvSpPr>
          <p:spPr bwMode="auto">
            <a:xfrm>
              <a:off x="6157489" y="1308796"/>
              <a:ext cx="432000" cy="432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endParaRPr>
            </a:p>
          </p:txBody>
        </p:sp>
        <p:pic>
          <p:nvPicPr>
            <p:cNvPr id="33" name="Picture 12" descr="https://d30y9cdsu7xlg0.cloudfront.net/png/632712-200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6247" y="1270418"/>
              <a:ext cx="474485" cy="508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>
            <a:off x="2663591" y="4291470"/>
            <a:ext cx="468000" cy="432000"/>
            <a:chOff x="3347864" y="2524437"/>
            <a:chExt cx="468000" cy="432000"/>
          </a:xfrm>
        </p:grpSpPr>
        <p:sp>
          <p:nvSpPr>
            <p:cNvPr id="64" name="Овал 63"/>
            <p:cNvSpPr/>
            <p:nvPr/>
          </p:nvSpPr>
          <p:spPr bwMode="auto">
            <a:xfrm>
              <a:off x="3370385" y="2524437"/>
              <a:ext cx="432000" cy="43200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pitchFamily="-128" charset="-128"/>
              </a:endParaRPr>
            </a:p>
          </p:txBody>
        </p:sp>
        <p:pic>
          <p:nvPicPr>
            <p:cNvPr id="65" name="Picture 2" descr="C:\Users\Gaynutdinov-TR\Downloads\noun_840095_cc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525" b="31703"/>
            <a:stretch/>
          </p:blipFill>
          <p:spPr bwMode="auto">
            <a:xfrm>
              <a:off x="3347864" y="2616758"/>
              <a:ext cx="468000" cy="232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Прямоугольник 65"/>
          <p:cNvSpPr/>
          <p:nvPr/>
        </p:nvSpPr>
        <p:spPr>
          <a:xfrm>
            <a:off x="1562530" y="4739524"/>
            <a:ext cx="26642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4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квартал текущего года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Овал 67"/>
          <p:cNvSpPr/>
          <p:nvPr/>
        </p:nvSpPr>
        <p:spPr bwMode="auto">
          <a:xfrm>
            <a:off x="5926472" y="4507494"/>
            <a:ext cx="432000" cy="4320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pic>
        <p:nvPicPr>
          <p:cNvPr id="69" name="Picture 2" descr="C:\Users\Gaynutdinov-TR\Downloads\noun_840095_cc.png"/>
          <p:cNvPicPr>
            <a:picLocks noChangeAspect="1" noChangeArrowheads="1"/>
          </p:cNvPicPr>
          <p:nvPr/>
        </p:nvPicPr>
        <p:blipFill rotWithShape="1"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5" b="31703"/>
          <a:stretch/>
        </p:blipFill>
        <p:spPr bwMode="auto">
          <a:xfrm>
            <a:off x="5903951" y="4599815"/>
            <a:ext cx="468000" cy="23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683568" y="4928395"/>
            <a:ext cx="11371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9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Субъект РФ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55576" y="1268760"/>
            <a:ext cx="7993137" cy="2232248"/>
          </a:xfrm>
          <a:prstGeom prst="rect">
            <a:avLst/>
          </a:prstGeom>
          <a:solidFill>
            <a:schemeClr val="tx2">
              <a:alpha val="0"/>
            </a:schemeClr>
          </a:solidFill>
          <a:ln w="12700">
            <a:solidFill>
              <a:schemeClr val="accent1">
                <a:shade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534988">
              <a:spcBef>
                <a:spcPts val="600"/>
              </a:spcBef>
            </a:pPr>
            <a:r>
              <a:rPr lang="ru-RU" sz="1100" b="1" dirty="0" smtClean="0">
                <a:solidFill>
                  <a:schemeClr val="accent4"/>
                </a:solidFill>
              </a:rPr>
              <a:t>Особенности </a:t>
            </a:r>
            <a:r>
              <a:rPr lang="ru-RU" sz="1100" b="1" dirty="0">
                <a:solidFill>
                  <a:schemeClr val="accent4"/>
                </a:solidFill>
              </a:rPr>
              <a:t>платежного механизма </a:t>
            </a:r>
            <a:r>
              <a:rPr lang="ru-RU" sz="1100" b="1" dirty="0" smtClean="0">
                <a:solidFill>
                  <a:schemeClr val="accent4"/>
                </a:solidFill>
              </a:rPr>
              <a:t> и </a:t>
            </a:r>
            <a:r>
              <a:rPr lang="ru-RU" sz="1100" b="1" dirty="0">
                <a:solidFill>
                  <a:schemeClr val="accent4"/>
                </a:solidFill>
              </a:rPr>
              <a:t>расчета  долгосрочного </a:t>
            </a:r>
            <a:r>
              <a:rPr lang="ru-RU" sz="1100" b="1" dirty="0" smtClean="0">
                <a:solidFill>
                  <a:schemeClr val="accent4"/>
                </a:solidFill>
              </a:rPr>
              <a:t>тарифа</a:t>
            </a:r>
            <a:endParaRPr lang="ru-RU" sz="1100" dirty="0" smtClean="0">
              <a:solidFill>
                <a:schemeClr val="tx1"/>
              </a:solidFill>
            </a:endParaRPr>
          </a:p>
          <a:p>
            <a:pPr marL="171450" indent="-171450">
              <a:spcBef>
                <a:spcPts val="600"/>
              </a:spcBef>
              <a:buBlip>
                <a:blip r:embed="rId9"/>
              </a:buBlip>
            </a:pPr>
            <a:r>
              <a:rPr lang="ru-RU" sz="1100" dirty="0" smtClean="0">
                <a:solidFill>
                  <a:schemeClr val="tx1"/>
                </a:solidFill>
              </a:rPr>
              <a:t>Доходы Концессионера формируются из </a:t>
            </a:r>
            <a:r>
              <a:rPr lang="ru-RU" sz="1100" b="1" dirty="0" smtClean="0">
                <a:solidFill>
                  <a:srgbClr val="3B930F"/>
                </a:solidFill>
              </a:rPr>
              <a:t>тарифной выручки </a:t>
            </a:r>
          </a:p>
          <a:p>
            <a:pPr marL="171450" indent="-171450">
              <a:spcBef>
                <a:spcPts val="600"/>
              </a:spcBef>
              <a:buBlip>
                <a:blip r:embed="rId9"/>
              </a:buBlip>
            </a:pPr>
            <a:r>
              <a:rPr lang="ru-RU" sz="1100" dirty="0" smtClean="0">
                <a:solidFill>
                  <a:schemeClr val="tx1"/>
                </a:solidFill>
              </a:rPr>
              <a:t>Тарифы </a:t>
            </a:r>
            <a:r>
              <a:rPr lang="ru-RU" sz="1100" dirty="0">
                <a:solidFill>
                  <a:schemeClr val="tx1"/>
                </a:solidFill>
              </a:rPr>
              <a:t>устанавливаются на уровне, позволяющем </a:t>
            </a:r>
            <a:r>
              <a:rPr lang="ru-RU" sz="1100" dirty="0" smtClean="0">
                <a:solidFill>
                  <a:schemeClr val="tx1"/>
                </a:solidFill>
              </a:rPr>
              <a:t>Концессионеру  </a:t>
            </a:r>
            <a:r>
              <a:rPr lang="ru-RU" sz="1100" b="1" dirty="0">
                <a:solidFill>
                  <a:srgbClr val="3B930F"/>
                </a:solidFill>
              </a:rPr>
              <a:t>покрывать издержки </a:t>
            </a:r>
            <a:r>
              <a:rPr lang="ru-RU" sz="1100" dirty="0">
                <a:solidFill>
                  <a:schemeClr val="tx1"/>
                </a:solidFill>
              </a:rPr>
              <a:t>и </a:t>
            </a:r>
            <a:r>
              <a:rPr lang="ru-RU" sz="1100" dirty="0" smtClean="0">
                <a:solidFill>
                  <a:schemeClr val="tx1"/>
                </a:solidFill>
              </a:rPr>
              <a:t>обеспечивать </a:t>
            </a:r>
            <a:r>
              <a:rPr lang="ru-RU" sz="1100" b="1" dirty="0">
                <a:solidFill>
                  <a:srgbClr val="3B930F"/>
                </a:solidFill>
              </a:rPr>
              <a:t>приемлемый уровень доходности</a:t>
            </a:r>
          </a:p>
          <a:p>
            <a:pPr marL="171450" indent="-171450">
              <a:spcBef>
                <a:spcPts val="600"/>
              </a:spcBef>
              <a:buBlip>
                <a:blip r:embed="rId9"/>
              </a:buBlip>
            </a:pPr>
            <a:r>
              <a:rPr lang="ru-RU" sz="1100" dirty="0">
                <a:solidFill>
                  <a:schemeClr val="tx1"/>
                </a:solidFill>
              </a:rPr>
              <a:t>Долгосрочные тарифы определяются с учетом </a:t>
            </a:r>
            <a:r>
              <a:rPr lang="ru-RU" sz="1100" b="1" dirty="0">
                <a:solidFill>
                  <a:srgbClr val="3B930F"/>
                </a:solidFill>
              </a:rPr>
              <a:t>необходимой валовой выручки (НВВ) </a:t>
            </a:r>
            <a:r>
              <a:rPr lang="ru-RU" sz="1100" dirty="0">
                <a:solidFill>
                  <a:schemeClr val="tx1"/>
                </a:solidFill>
              </a:rPr>
              <a:t>на основе </a:t>
            </a:r>
            <a:r>
              <a:rPr lang="ru-RU" sz="1100" b="1" dirty="0">
                <a:solidFill>
                  <a:srgbClr val="3B930F"/>
                </a:solidFill>
              </a:rPr>
              <a:t>долгосрочных параметров регулирования (ДПР)</a:t>
            </a:r>
          </a:p>
          <a:p>
            <a:pPr marL="171450" indent="-171450">
              <a:spcBef>
                <a:spcPts val="600"/>
              </a:spcBef>
              <a:buBlip>
                <a:blip r:embed="rId9"/>
              </a:buBlip>
            </a:pPr>
            <a:r>
              <a:rPr lang="ru-RU" sz="1100" b="1" dirty="0">
                <a:solidFill>
                  <a:srgbClr val="3B930F"/>
                </a:solidFill>
              </a:rPr>
              <a:t>ДПР не пересматриваются </a:t>
            </a:r>
            <a:r>
              <a:rPr lang="ru-RU" sz="1100" dirty="0">
                <a:solidFill>
                  <a:schemeClr val="tx1"/>
                </a:solidFill>
              </a:rPr>
              <a:t>на всем периоде </a:t>
            </a:r>
            <a:r>
              <a:rPr lang="ru-RU" sz="1100" dirty="0" smtClean="0">
                <a:solidFill>
                  <a:schemeClr val="tx1"/>
                </a:solidFill>
              </a:rPr>
              <a:t>регулирования</a:t>
            </a:r>
            <a:endParaRPr lang="ru-RU" sz="1100" dirty="0">
              <a:solidFill>
                <a:schemeClr val="tx1"/>
              </a:solidFill>
            </a:endParaRPr>
          </a:p>
          <a:p>
            <a:pPr marL="171450" indent="-171450">
              <a:spcBef>
                <a:spcPts val="600"/>
              </a:spcBef>
              <a:buBlip>
                <a:blip r:embed="rId9"/>
              </a:buBlip>
            </a:pPr>
            <a:r>
              <a:rPr lang="ru-RU" sz="1100" dirty="0" smtClean="0">
                <a:solidFill>
                  <a:schemeClr val="tx1"/>
                </a:solidFill>
              </a:rPr>
              <a:t>В случае возникновения </a:t>
            </a:r>
            <a:r>
              <a:rPr lang="ru-RU" sz="1100" b="1" dirty="0">
                <a:solidFill>
                  <a:srgbClr val="3B930F"/>
                </a:solidFill>
              </a:rPr>
              <a:t>Недополученных </a:t>
            </a:r>
            <a:r>
              <a:rPr lang="ru-RU" sz="1100" b="1" dirty="0" smtClean="0">
                <a:solidFill>
                  <a:srgbClr val="3B930F"/>
                </a:solidFill>
              </a:rPr>
              <a:t>доходов </a:t>
            </a:r>
            <a:r>
              <a:rPr lang="ru-RU" sz="1100" dirty="0" smtClean="0">
                <a:solidFill>
                  <a:schemeClr val="tx1"/>
                </a:solidFill>
              </a:rPr>
              <a:t>Субъект РФ </a:t>
            </a:r>
            <a:r>
              <a:rPr lang="ru-RU" sz="1100" b="1" dirty="0">
                <a:solidFill>
                  <a:srgbClr val="3B930F"/>
                </a:solidFill>
              </a:rPr>
              <a:t>выплачивает субсидию </a:t>
            </a:r>
            <a:r>
              <a:rPr lang="ru-RU" sz="1100" dirty="0" smtClean="0">
                <a:solidFill>
                  <a:schemeClr val="tx1"/>
                </a:solidFill>
              </a:rPr>
              <a:t>для компенсации* </a:t>
            </a:r>
            <a:endParaRPr lang="ru-RU" sz="1100" b="1" dirty="0">
              <a:solidFill>
                <a:srgbClr val="3B930F"/>
              </a:solidFill>
            </a:endParaRPr>
          </a:p>
          <a:p>
            <a:pPr marL="171450" indent="-171450">
              <a:spcBef>
                <a:spcPts val="600"/>
              </a:spcBef>
              <a:buBlip>
                <a:blip r:embed="rId9"/>
              </a:buBlip>
            </a:pPr>
            <a:r>
              <a:rPr lang="ru-RU" sz="1100" dirty="0">
                <a:solidFill>
                  <a:schemeClr val="tx1"/>
                </a:solidFill>
              </a:rPr>
              <a:t>В случае возникновения </a:t>
            </a:r>
            <a:r>
              <a:rPr lang="ru-RU" sz="1100" b="1" dirty="0" smtClean="0">
                <a:solidFill>
                  <a:srgbClr val="3B930F"/>
                </a:solidFill>
              </a:rPr>
              <a:t>Выпадающих доходов  </a:t>
            </a:r>
            <a:r>
              <a:rPr lang="ru-RU" sz="1100" dirty="0" smtClean="0">
                <a:solidFill>
                  <a:schemeClr val="tx1"/>
                </a:solidFill>
              </a:rPr>
              <a:t>Субъект РФ </a:t>
            </a:r>
            <a:r>
              <a:rPr lang="ru-RU" sz="1100" b="1" dirty="0">
                <a:solidFill>
                  <a:srgbClr val="3B930F"/>
                </a:solidFill>
              </a:rPr>
              <a:t>учитывает </a:t>
            </a:r>
            <a:r>
              <a:rPr lang="ru-RU" sz="1100" b="1" dirty="0" smtClean="0">
                <a:solidFill>
                  <a:srgbClr val="3B930F"/>
                </a:solidFill>
              </a:rPr>
              <a:t> их </a:t>
            </a:r>
            <a:r>
              <a:rPr lang="ru-RU" sz="1100" dirty="0" smtClean="0">
                <a:solidFill>
                  <a:schemeClr val="tx1"/>
                </a:solidFill>
              </a:rPr>
              <a:t>при установлении тарифов</a:t>
            </a:r>
            <a:r>
              <a:rPr lang="en-US" sz="1100" dirty="0" smtClean="0">
                <a:solidFill>
                  <a:schemeClr val="tx1"/>
                </a:solidFill>
              </a:rPr>
              <a:t>*</a:t>
            </a:r>
            <a:r>
              <a:rPr lang="ru-RU" sz="1100" dirty="0" smtClean="0">
                <a:solidFill>
                  <a:schemeClr val="tx1"/>
                </a:solidFill>
              </a:rPr>
              <a:t>*</a:t>
            </a:r>
            <a:endParaRPr lang="ru-RU" sz="1100" dirty="0">
              <a:solidFill>
                <a:schemeClr val="tx1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 bwMode="auto">
          <a:xfrm>
            <a:off x="899591" y="6381328"/>
            <a:ext cx="31022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99592" y="6382562"/>
            <a:ext cx="379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Постановление Правительства № 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1075, п. 52(1) </a:t>
            </a:r>
            <a:endParaRPr lang="ru-RU" sz="9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** Приказ ФСТ 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№ 760-Э, п. 12 </a:t>
            </a:r>
          </a:p>
        </p:txBody>
      </p:sp>
    </p:spTree>
    <p:extLst>
      <p:ext uri="{BB962C8B-B14F-4D97-AF65-F5344CB8AC3E}">
        <p14:creationId xmlns:p14="http://schemas.microsoft.com/office/powerpoint/2010/main" val="113836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2"/>
          <p:cNvSpPr>
            <a:spLocks noChangeArrowheads="1"/>
          </p:cNvSpPr>
          <p:nvPr/>
        </p:nvSpPr>
        <p:spPr bwMode="gray">
          <a:xfrm>
            <a:off x="6169920" y="1808087"/>
            <a:ext cx="524899" cy="3864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151" tIns="39151" rIns="39151" bIns="39151" anchor="ctr"/>
          <a:lstStyle/>
          <a:p>
            <a:pPr algn="ctr" eaLnBrk="0" hangingPunct="0">
              <a:defRPr/>
            </a:pPr>
            <a:endParaRPr lang="fr-FR" sz="1000" b="1" i="1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1" name="Rectangle 2"/>
          <p:cNvSpPr>
            <a:spLocks noChangeArrowheads="1"/>
          </p:cNvSpPr>
          <p:nvPr/>
        </p:nvSpPr>
        <p:spPr bwMode="gray">
          <a:xfrm>
            <a:off x="6817992" y="1812674"/>
            <a:ext cx="524899" cy="3864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151" tIns="39151" rIns="39151" bIns="39151" anchor="ctr"/>
          <a:lstStyle/>
          <a:p>
            <a:pPr algn="ctr" eaLnBrk="0" hangingPunct="0">
              <a:defRPr/>
            </a:pPr>
            <a:endParaRPr lang="fr-FR" sz="1000" b="1" i="1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70" name="Rectangle 2"/>
          <p:cNvSpPr>
            <a:spLocks noChangeArrowheads="1"/>
          </p:cNvSpPr>
          <p:nvPr/>
        </p:nvSpPr>
        <p:spPr bwMode="gray">
          <a:xfrm>
            <a:off x="7486907" y="1820302"/>
            <a:ext cx="524899" cy="3864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151" tIns="39151" rIns="39151" bIns="39151" anchor="ctr"/>
          <a:lstStyle/>
          <a:p>
            <a:pPr algn="ctr" eaLnBrk="0" hangingPunct="0">
              <a:defRPr/>
            </a:pPr>
            <a:endParaRPr lang="fr-FR" sz="1000" b="1" i="1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33" name="Rectangle 56"/>
          <p:cNvSpPr>
            <a:spLocks noChangeArrowheads="1"/>
          </p:cNvSpPr>
          <p:nvPr/>
        </p:nvSpPr>
        <p:spPr bwMode="gray">
          <a:xfrm>
            <a:off x="983710" y="1184348"/>
            <a:ext cx="7655325" cy="247958"/>
          </a:xfrm>
          <a:prstGeom prst="rect">
            <a:avLst/>
          </a:prstGeom>
          <a:ln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9177" tIns="31340" rIns="78353" bIns="31340" anchor="b">
            <a:spAutoFit/>
          </a:bodyPr>
          <a:lstStyle/>
          <a:p>
            <a:pPr marL="293916" indent="-293916" algn="ctr">
              <a:defRPr/>
            </a:pPr>
            <a:r>
              <a:rPr lang="ru-RU" sz="1200" b="1" dirty="0" smtClean="0">
                <a:solidFill>
                  <a:srgbClr val="FFFFFF"/>
                </a:solidFill>
                <a:latin typeface="+mj-lt"/>
                <a:cs typeface="+mn-cs"/>
              </a:rPr>
              <a:t>Частная концессионная инициатива </a:t>
            </a:r>
            <a:r>
              <a:rPr lang="en-US" sz="1200" b="1" dirty="0" smtClean="0">
                <a:solidFill>
                  <a:srgbClr val="FFFFFF"/>
                </a:solidFill>
                <a:latin typeface="+mj-lt"/>
                <a:cs typeface="+mn-cs"/>
              </a:rPr>
              <a:t>(</a:t>
            </a:r>
            <a:r>
              <a:rPr lang="ru-RU" sz="1200" b="1" dirty="0" smtClean="0">
                <a:solidFill>
                  <a:srgbClr val="FFFFFF"/>
                </a:solidFill>
                <a:latin typeface="+mj-lt"/>
                <a:cs typeface="+mn-cs"/>
              </a:rPr>
              <a:t>типичные сроки для каждого этапа)</a:t>
            </a:r>
            <a:endParaRPr lang="en-GB" sz="1200" b="1" dirty="0">
              <a:solidFill>
                <a:srgbClr val="FFFFFF"/>
              </a:solidFill>
              <a:latin typeface="+mj-lt"/>
              <a:cs typeface="+mn-cs"/>
            </a:endParaRPr>
          </a:p>
        </p:txBody>
      </p:sp>
      <p:sp>
        <p:nvSpPr>
          <p:cNvPr id="42" name="Rectangle 56"/>
          <p:cNvSpPr>
            <a:spLocks noChangeArrowheads="1"/>
          </p:cNvSpPr>
          <p:nvPr/>
        </p:nvSpPr>
        <p:spPr bwMode="gray">
          <a:xfrm>
            <a:off x="8116709" y="1499994"/>
            <a:ext cx="522326" cy="22949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9177" tIns="31340" rIns="78353" bIns="31340" anchor="b">
            <a:spAutoFit/>
          </a:bodyPr>
          <a:lstStyle/>
          <a:p>
            <a:pPr marL="293916" indent="-293916" algn="ctr">
              <a:defRPr/>
            </a:pPr>
            <a:endParaRPr lang="en-GB" sz="1200" b="1" dirty="0">
              <a:solidFill>
                <a:srgbClr val="FFFFFF"/>
              </a:solidFill>
              <a:latin typeface="+mj-lt"/>
              <a:cs typeface="+mn-cs"/>
            </a:endParaRPr>
          </a:p>
        </p:txBody>
      </p:sp>
      <p:sp>
        <p:nvSpPr>
          <p:cNvPr id="43" name="Rectangle 56"/>
          <p:cNvSpPr>
            <a:spLocks noChangeArrowheads="1"/>
          </p:cNvSpPr>
          <p:nvPr/>
        </p:nvSpPr>
        <p:spPr bwMode="gray">
          <a:xfrm>
            <a:off x="3580205" y="1506588"/>
            <a:ext cx="522326" cy="22949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9177" tIns="31340" rIns="78353" bIns="31340" anchor="b">
            <a:spAutoFit/>
          </a:bodyPr>
          <a:lstStyle/>
          <a:p>
            <a:pPr marL="293916" indent="-293916" algn="ctr">
              <a:defRPr/>
            </a:pPr>
            <a:endParaRPr lang="en-GB" sz="1200" b="1" dirty="0">
              <a:solidFill>
                <a:srgbClr val="FFFFFF"/>
              </a:solidFill>
              <a:latin typeface="+mj-lt"/>
              <a:cs typeface="+mn-cs"/>
            </a:endParaRPr>
          </a:p>
        </p:txBody>
      </p:sp>
      <p:sp>
        <p:nvSpPr>
          <p:cNvPr id="44" name="Rectangle 56"/>
          <p:cNvSpPr>
            <a:spLocks noChangeArrowheads="1"/>
          </p:cNvSpPr>
          <p:nvPr/>
        </p:nvSpPr>
        <p:spPr bwMode="gray">
          <a:xfrm>
            <a:off x="2932133" y="1506588"/>
            <a:ext cx="522326" cy="22949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9177" tIns="31340" rIns="78353" bIns="31340" anchor="b">
            <a:spAutoFit/>
          </a:bodyPr>
          <a:lstStyle/>
          <a:p>
            <a:pPr marL="293916" indent="-293916" algn="ctr">
              <a:defRPr/>
            </a:pPr>
            <a:endParaRPr lang="en-GB" sz="1200" b="1" dirty="0">
              <a:solidFill>
                <a:srgbClr val="FFFFFF"/>
              </a:solidFill>
              <a:latin typeface="+mj-lt"/>
              <a:cs typeface="+mn-cs"/>
            </a:endParaRPr>
          </a:p>
        </p:txBody>
      </p:sp>
      <p:sp>
        <p:nvSpPr>
          <p:cNvPr id="45" name="Rectangle 56"/>
          <p:cNvSpPr>
            <a:spLocks noChangeArrowheads="1"/>
          </p:cNvSpPr>
          <p:nvPr/>
        </p:nvSpPr>
        <p:spPr bwMode="gray">
          <a:xfrm>
            <a:off x="4228277" y="1506588"/>
            <a:ext cx="522326" cy="22949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9177" tIns="31340" rIns="78353" bIns="31340" anchor="b">
            <a:spAutoFit/>
          </a:bodyPr>
          <a:lstStyle/>
          <a:p>
            <a:pPr marL="293916" indent="-293916" algn="ctr">
              <a:defRPr/>
            </a:pPr>
            <a:endParaRPr lang="en-GB" sz="1200" b="1" dirty="0">
              <a:solidFill>
                <a:srgbClr val="FFFFFF"/>
              </a:solidFill>
              <a:latin typeface="+mj-lt"/>
              <a:cs typeface="+mn-cs"/>
            </a:endParaRPr>
          </a:p>
        </p:txBody>
      </p:sp>
      <p:sp>
        <p:nvSpPr>
          <p:cNvPr id="46" name="Rectangle 56"/>
          <p:cNvSpPr>
            <a:spLocks noChangeArrowheads="1"/>
          </p:cNvSpPr>
          <p:nvPr/>
        </p:nvSpPr>
        <p:spPr bwMode="gray">
          <a:xfrm>
            <a:off x="4876349" y="1506588"/>
            <a:ext cx="522326" cy="22949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9177" tIns="31340" rIns="78353" bIns="31340" anchor="b">
            <a:spAutoFit/>
          </a:bodyPr>
          <a:lstStyle/>
          <a:p>
            <a:pPr marL="293916" indent="-293916" algn="ctr">
              <a:defRPr/>
            </a:pPr>
            <a:endParaRPr lang="en-GB" sz="1200" b="1" dirty="0">
              <a:solidFill>
                <a:srgbClr val="FFFFFF"/>
              </a:solidFill>
              <a:latin typeface="+mj-lt"/>
              <a:cs typeface="+mn-cs"/>
            </a:endParaRPr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gray">
          <a:xfrm>
            <a:off x="5524421" y="1506588"/>
            <a:ext cx="522326" cy="22949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9177" tIns="31340" rIns="78353" bIns="31340" anchor="b">
            <a:spAutoFit/>
          </a:bodyPr>
          <a:lstStyle/>
          <a:p>
            <a:pPr marL="293916" indent="-293916" algn="ctr">
              <a:defRPr/>
            </a:pPr>
            <a:endParaRPr lang="en-GB" sz="1200" b="1" dirty="0">
              <a:solidFill>
                <a:srgbClr val="FFFFFF"/>
              </a:solidFill>
              <a:latin typeface="+mj-lt"/>
              <a:cs typeface="+mn-cs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gray">
          <a:xfrm>
            <a:off x="6172493" y="1506588"/>
            <a:ext cx="522326" cy="22949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9177" tIns="31340" rIns="78353" bIns="31340" anchor="b">
            <a:spAutoFit/>
          </a:bodyPr>
          <a:lstStyle/>
          <a:p>
            <a:pPr marL="293916" indent="-293916" algn="ctr">
              <a:defRPr/>
            </a:pPr>
            <a:endParaRPr lang="en-GB" sz="1200" b="1" dirty="0">
              <a:solidFill>
                <a:srgbClr val="FFFFFF"/>
              </a:solidFill>
              <a:latin typeface="+mj-lt"/>
              <a:cs typeface="+mn-cs"/>
            </a:endParaRP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gray">
          <a:xfrm>
            <a:off x="6820565" y="1506588"/>
            <a:ext cx="522326" cy="22949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9177" tIns="31340" rIns="78353" bIns="31340" anchor="b">
            <a:spAutoFit/>
          </a:bodyPr>
          <a:lstStyle/>
          <a:p>
            <a:pPr marL="293916" indent="-293916" algn="ctr">
              <a:defRPr/>
            </a:pPr>
            <a:endParaRPr lang="en-GB" sz="1200" b="1" dirty="0">
              <a:solidFill>
                <a:srgbClr val="FFFFFF"/>
              </a:solidFill>
              <a:latin typeface="+mj-lt"/>
              <a:cs typeface="+mn-cs"/>
            </a:endParaRPr>
          </a:p>
        </p:txBody>
      </p:sp>
      <p:sp>
        <p:nvSpPr>
          <p:cNvPr id="59" name="Rectangle 56"/>
          <p:cNvSpPr>
            <a:spLocks noChangeArrowheads="1"/>
          </p:cNvSpPr>
          <p:nvPr/>
        </p:nvSpPr>
        <p:spPr bwMode="gray">
          <a:xfrm>
            <a:off x="7486907" y="1506588"/>
            <a:ext cx="522326" cy="229491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39177" tIns="31340" rIns="78353" bIns="31340" anchor="b">
            <a:spAutoFit/>
          </a:bodyPr>
          <a:lstStyle/>
          <a:p>
            <a:pPr marL="293916" indent="-293916" algn="ctr">
              <a:defRPr/>
            </a:pPr>
            <a:endParaRPr lang="en-GB" sz="1200" b="1" dirty="0">
              <a:solidFill>
                <a:srgbClr val="FFFFFF"/>
              </a:solidFill>
              <a:latin typeface="+mj-lt"/>
              <a:cs typeface="+mn-cs"/>
            </a:endParaRPr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gray">
          <a:xfrm>
            <a:off x="2929560" y="1808087"/>
            <a:ext cx="524899" cy="3864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151" tIns="39151" rIns="39151" bIns="39151" anchor="ctr"/>
          <a:lstStyle/>
          <a:p>
            <a:pPr algn="ctr" eaLnBrk="0" hangingPunct="0">
              <a:defRPr/>
            </a:pPr>
            <a:endParaRPr lang="fr-FR" sz="1000" b="1" i="1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63" name="Rectangle 2"/>
          <p:cNvSpPr>
            <a:spLocks noChangeArrowheads="1"/>
          </p:cNvSpPr>
          <p:nvPr/>
        </p:nvSpPr>
        <p:spPr bwMode="gray">
          <a:xfrm>
            <a:off x="3577632" y="1808087"/>
            <a:ext cx="524899" cy="3864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151" tIns="39151" rIns="39151" bIns="39151" anchor="ctr"/>
          <a:lstStyle/>
          <a:p>
            <a:pPr algn="ctr" eaLnBrk="0" hangingPunct="0">
              <a:defRPr/>
            </a:pPr>
            <a:endParaRPr lang="fr-FR" sz="1000" b="1" i="1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gray">
          <a:xfrm>
            <a:off x="4225704" y="1818902"/>
            <a:ext cx="524899" cy="3864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151" tIns="39151" rIns="39151" bIns="39151" anchor="ctr"/>
          <a:lstStyle/>
          <a:p>
            <a:pPr algn="ctr" eaLnBrk="0" hangingPunct="0">
              <a:defRPr/>
            </a:pPr>
            <a:endParaRPr lang="fr-FR" sz="1000" b="1" i="1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65" name="Rectangle 2"/>
          <p:cNvSpPr>
            <a:spLocks noChangeArrowheads="1"/>
          </p:cNvSpPr>
          <p:nvPr/>
        </p:nvSpPr>
        <p:spPr bwMode="gray">
          <a:xfrm>
            <a:off x="4873776" y="1796697"/>
            <a:ext cx="524899" cy="3864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151" tIns="39151" rIns="39151" bIns="39151" anchor="ctr"/>
          <a:lstStyle/>
          <a:p>
            <a:pPr algn="ctr" eaLnBrk="0" hangingPunct="0">
              <a:defRPr/>
            </a:pPr>
            <a:endParaRPr lang="fr-FR" sz="1000" b="1" i="1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66" name="Rectangle 2"/>
          <p:cNvSpPr>
            <a:spLocks noChangeArrowheads="1"/>
          </p:cNvSpPr>
          <p:nvPr/>
        </p:nvSpPr>
        <p:spPr bwMode="gray">
          <a:xfrm>
            <a:off x="5521848" y="1812674"/>
            <a:ext cx="524899" cy="3864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151" tIns="39151" rIns="39151" bIns="39151" anchor="ctr"/>
          <a:lstStyle/>
          <a:p>
            <a:pPr algn="ctr" eaLnBrk="0" hangingPunct="0">
              <a:defRPr/>
            </a:pPr>
            <a:endParaRPr lang="fr-FR" sz="1000" b="1" i="1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69" name="Rectangle 2"/>
          <p:cNvSpPr>
            <a:spLocks noChangeArrowheads="1"/>
          </p:cNvSpPr>
          <p:nvPr/>
        </p:nvSpPr>
        <p:spPr bwMode="gray">
          <a:xfrm>
            <a:off x="8114136" y="1820302"/>
            <a:ext cx="524899" cy="386455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39151" tIns="39151" rIns="39151" bIns="39151" anchor="ctr"/>
          <a:lstStyle/>
          <a:p>
            <a:pPr algn="ctr" eaLnBrk="0" hangingPunct="0">
              <a:defRPr/>
            </a:pPr>
            <a:endParaRPr lang="fr-FR" sz="1000" b="1" i="1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gray">
          <a:xfrm>
            <a:off x="971600" y="1812674"/>
            <a:ext cx="1957960" cy="43204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151" tIns="39151" rIns="39151" bIns="39151" anchor="ctr"/>
          <a:lstStyle/>
          <a:p>
            <a:pPr eaLnBrk="0" hangingPunct="0">
              <a:defRPr/>
            </a:pPr>
            <a:r>
              <a:rPr lang="en-US" sz="1100" b="1" dirty="0" smtClean="0">
                <a:latin typeface="+mj-lt"/>
                <a:cs typeface="+mn-cs"/>
              </a:rPr>
              <a:t>1. </a:t>
            </a:r>
            <a:r>
              <a:rPr lang="ru-RU" sz="1100" b="1" dirty="0" smtClean="0">
                <a:latin typeface="+mj-lt"/>
                <a:cs typeface="+mn-cs"/>
              </a:rPr>
              <a:t>Разработка концепции реализации проекта</a:t>
            </a:r>
            <a:endParaRPr lang="fr-FR" sz="1100" b="1" dirty="0">
              <a:latin typeface="+mj-lt"/>
              <a:cs typeface="+mn-cs"/>
            </a:endParaRPr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gray">
          <a:xfrm>
            <a:off x="971600" y="2348880"/>
            <a:ext cx="1940838" cy="43204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151" tIns="39151" rIns="39151" bIns="39151" anchor="ctr"/>
          <a:lstStyle/>
          <a:p>
            <a:pPr eaLnBrk="0" hangingPunct="0">
              <a:defRPr/>
            </a:pPr>
            <a:r>
              <a:rPr lang="ru-RU" sz="1100" b="1" dirty="0" smtClean="0">
                <a:latin typeface="+mj-lt"/>
                <a:cs typeface="+mn-cs"/>
              </a:rPr>
              <a:t>2</a:t>
            </a:r>
            <a:r>
              <a:rPr lang="en-US" sz="1100" b="1" dirty="0" smtClean="0">
                <a:latin typeface="+mj-lt"/>
                <a:cs typeface="+mn-cs"/>
              </a:rPr>
              <a:t>. </a:t>
            </a:r>
            <a:r>
              <a:rPr lang="ru-RU" sz="1100" b="1" dirty="0" smtClean="0">
                <a:latin typeface="+mj-lt"/>
                <a:cs typeface="+mn-cs"/>
              </a:rPr>
              <a:t>Подача предложения о заключении КС</a:t>
            </a:r>
            <a:endParaRPr lang="fr-FR" sz="1100" b="1" dirty="0">
              <a:latin typeface="+mj-lt"/>
              <a:cs typeface="+mn-cs"/>
            </a:endParaRPr>
          </a:p>
        </p:txBody>
      </p:sp>
      <p:sp>
        <p:nvSpPr>
          <p:cNvPr id="48" name="Rectangle 22"/>
          <p:cNvSpPr>
            <a:spLocks noChangeArrowheads="1"/>
          </p:cNvSpPr>
          <p:nvPr/>
        </p:nvSpPr>
        <p:spPr bwMode="gray">
          <a:xfrm>
            <a:off x="971600" y="2924944"/>
            <a:ext cx="1957960" cy="43204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151" tIns="39151" rIns="39151" bIns="39151" anchor="ctr"/>
          <a:lstStyle/>
          <a:p>
            <a:pPr eaLnBrk="0" hangingPunct="0">
              <a:defRPr/>
            </a:pPr>
            <a:r>
              <a:rPr lang="ru-RU" sz="1100" b="1" dirty="0" smtClean="0">
                <a:latin typeface="+mj-lt"/>
                <a:cs typeface="+mn-cs"/>
              </a:rPr>
              <a:t>3</a:t>
            </a:r>
            <a:r>
              <a:rPr lang="en-US" sz="1100" b="1" dirty="0" smtClean="0">
                <a:latin typeface="+mj-lt"/>
                <a:cs typeface="+mn-cs"/>
              </a:rPr>
              <a:t>. </a:t>
            </a:r>
            <a:r>
              <a:rPr lang="ru-RU" sz="1100" b="1" dirty="0" smtClean="0">
                <a:latin typeface="+mj-lt"/>
                <a:cs typeface="+mn-cs"/>
              </a:rPr>
              <a:t>Рассмотрение предложения</a:t>
            </a:r>
            <a:endParaRPr lang="fr-FR" sz="1100" b="1" dirty="0">
              <a:latin typeface="+mj-lt"/>
              <a:cs typeface="+mn-cs"/>
            </a:endParaRPr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gray">
          <a:xfrm>
            <a:off x="971600" y="3501008"/>
            <a:ext cx="1940838" cy="43204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151" tIns="39151" rIns="39151" bIns="39151" anchor="ctr"/>
          <a:lstStyle/>
          <a:p>
            <a:pPr eaLnBrk="0" hangingPunct="0">
              <a:defRPr/>
            </a:pPr>
            <a:r>
              <a:rPr lang="ru-RU" sz="1100" b="1" dirty="0" smtClean="0">
                <a:latin typeface="+mj-lt"/>
                <a:cs typeface="+mn-cs"/>
              </a:rPr>
              <a:t>4</a:t>
            </a:r>
            <a:r>
              <a:rPr lang="en-US" sz="1100" b="1" dirty="0" smtClean="0">
                <a:latin typeface="+mj-lt"/>
                <a:cs typeface="+mn-cs"/>
              </a:rPr>
              <a:t>. </a:t>
            </a:r>
            <a:r>
              <a:rPr lang="ru-RU" sz="1100" b="1" dirty="0" smtClean="0">
                <a:latin typeface="+mj-lt"/>
                <a:cs typeface="+mn-cs"/>
              </a:rPr>
              <a:t>Размещение предложения на сайте</a:t>
            </a:r>
            <a:endParaRPr lang="fr-FR" sz="1100" b="1" dirty="0">
              <a:latin typeface="+mj-lt"/>
              <a:cs typeface="+mn-cs"/>
            </a:endParaRPr>
          </a:p>
        </p:txBody>
      </p:sp>
      <p:sp>
        <p:nvSpPr>
          <p:cNvPr id="50" name="Rectangle 22"/>
          <p:cNvSpPr>
            <a:spLocks noChangeArrowheads="1"/>
          </p:cNvSpPr>
          <p:nvPr/>
        </p:nvSpPr>
        <p:spPr bwMode="gray">
          <a:xfrm>
            <a:off x="971600" y="4077072"/>
            <a:ext cx="1957960" cy="43204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151" tIns="39151" rIns="39151" bIns="39151" anchor="ctr"/>
          <a:lstStyle/>
          <a:p>
            <a:pPr eaLnBrk="0" hangingPunct="0">
              <a:defRPr/>
            </a:pPr>
            <a:r>
              <a:rPr lang="ru-RU" sz="1100" b="1" dirty="0" smtClean="0">
                <a:latin typeface="+mj-lt"/>
                <a:cs typeface="+mn-cs"/>
              </a:rPr>
              <a:t>5. Принятие решения о заключении КС</a:t>
            </a:r>
            <a:endParaRPr lang="fr-FR" sz="1100" b="1" dirty="0">
              <a:latin typeface="+mj-lt"/>
              <a:cs typeface="+mn-cs"/>
            </a:endParaRPr>
          </a:p>
        </p:txBody>
      </p:sp>
      <p:sp>
        <p:nvSpPr>
          <p:cNvPr id="51" name="Rectangle 22"/>
          <p:cNvSpPr>
            <a:spLocks noChangeArrowheads="1"/>
          </p:cNvSpPr>
          <p:nvPr/>
        </p:nvSpPr>
        <p:spPr bwMode="gray">
          <a:xfrm>
            <a:off x="971600" y="4653136"/>
            <a:ext cx="1940838" cy="43204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151" tIns="39151" rIns="39151" bIns="39151" anchor="ctr"/>
          <a:lstStyle/>
          <a:p>
            <a:pPr eaLnBrk="0" hangingPunct="0">
              <a:defRPr/>
            </a:pPr>
            <a:r>
              <a:rPr lang="ru-RU" sz="1100" b="1" dirty="0" smtClean="0">
                <a:latin typeface="+mj-lt"/>
                <a:cs typeface="+mn-cs"/>
              </a:rPr>
              <a:t>6</a:t>
            </a:r>
            <a:r>
              <a:rPr lang="en-US" sz="1100" b="1" dirty="0" smtClean="0">
                <a:latin typeface="+mj-lt"/>
                <a:cs typeface="+mn-cs"/>
              </a:rPr>
              <a:t>. </a:t>
            </a:r>
            <a:r>
              <a:rPr lang="ru-RU" sz="1100" b="1" dirty="0" smtClean="0">
                <a:latin typeface="+mj-lt"/>
                <a:cs typeface="+mn-cs"/>
              </a:rPr>
              <a:t>Коммерческое и финансовое закрытие</a:t>
            </a:r>
            <a:endParaRPr lang="fr-FR" sz="1100" b="1" dirty="0">
              <a:latin typeface="+mj-lt"/>
              <a:cs typeface="+mn-cs"/>
            </a:endParaRPr>
          </a:p>
        </p:txBody>
      </p:sp>
      <p:sp>
        <p:nvSpPr>
          <p:cNvPr id="52" name="Rectangle 22"/>
          <p:cNvSpPr>
            <a:spLocks noChangeArrowheads="1"/>
          </p:cNvSpPr>
          <p:nvPr/>
        </p:nvSpPr>
        <p:spPr bwMode="gray">
          <a:xfrm>
            <a:off x="971600" y="5229200"/>
            <a:ext cx="1940838" cy="43204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151" tIns="39151" rIns="39151" bIns="39151" anchor="ctr"/>
          <a:lstStyle/>
          <a:p>
            <a:pPr eaLnBrk="0" hangingPunct="0">
              <a:defRPr/>
            </a:pPr>
            <a:r>
              <a:rPr lang="ru-RU" sz="1100" b="1" dirty="0" smtClean="0">
                <a:latin typeface="+mj-lt"/>
                <a:cs typeface="+mn-cs"/>
              </a:rPr>
              <a:t>7</a:t>
            </a:r>
            <a:r>
              <a:rPr lang="en-US" sz="1100" b="1" dirty="0" smtClean="0">
                <a:latin typeface="+mj-lt"/>
                <a:cs typeface="+mn-cs"/>
              </a:rPr>
              <a:t>. </a:t>
            </a:r>
            <a:r>
              <a:rPr lang="ru-RU" sz="1100" b="1" dirty="0" smtClean="0">
                <a:latin typeface="+mj-lt"/>
                <a:cs typeface="+mn-cs"/>
              </a:rPr>
              <a:t>Создание и эксплуатация объектов</a:t>
            </a:r>
            <a:endParaRPr lang="fr-FR" sz="1100" b="1" dirty="0">
              <a:latin typeface="+mj-lt"/>
              <a:cs typeface="+mn-cs"/>
            </a:endParaRPr>
          </a:p>
        </p:txBody>
      </p:sp>
      <p:sp>
        <p:nvSpPr>
          <p:cNvPr id="76" name="Rectangle 22"/>
          <p:cNvSpPr>
            <a:spLocks noChangeArrowheads="1"/>
          </p:cNvSpPr>
          <p:nvPr/>
        </p:nvSpPr>
        <p:spPr bwMode="gray">
          <a:xfrm>
            <a:off x="3025246" y="1916832"/>
            <a:ext cx="1077286" cy="2622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151" tIns="39151" rIns="39151" bIns="39151" anchor="ctr"/>
          <a:lstStyle/>
          <a:p>
            <a:pPr algn="ctr" eaLnBrk="0" hangingPunct="0">
              <a:defRPr/>
            </a:pPr>
            <a:r>
              <a:rPr lang="ru-RU" sz="1100" dirty="0" smtClean="0">
                <a:solidFill>
                  <a:schemeClr val="tx1"/>
                </a:solidFill>
                <a:latin typeface="+mj-lt"/>
                <a:cs typeface="+mn-cs"/>
              </a:rPr>
              <a:t>30-60 дней</a:t>
            </a:r>
            <a:endParaRPr lang="fr-FR" sz="1100" dirty="0">
              <a:solidFill>
                <a:schemeClr val="tx1"/>
              </a:solidFill>
              <a:latin typeface="+mj-lt"/>
              <a:cs typeface="+mn-cs"/>
            </a:endParaRPr>
          </a:p>
        </p:txBody>
      </p:sp>
      <p:sp>
        <p:nvSpPr>
          <p:cNvPr id="77" name="Rectangle 22"/>
          <p:cNvSpPr>
            <a:spLocks noChangeArrowheads="1"/>
          </p:cNvSpPr>
          <p:nvPr/>
        </p:nvSpPr>
        <p:spPr bwMode="gray">
          <a:xfrm>
            <a:off x="4228277" y="2924944"/>
            <a:ext cx="847779" cy="291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151" tIns="39151" rIns="39151" bIns="39151" anchor="ctr"/>
          <a:lstStyle/>
          <a:p>
            <a:pPr algn="ctr" eaLnBrk="0" hangingPunct="0">
              <a:defRPr/>
            </a:pPr>
            <a:r>
              <a:rPr lang="ru-RU" sz="1100" dirty="0" smtClean="0">
                <a:solidFill>
                  <a:schemeClr val="tx1"/>
                </a:solidFill>
                <a:latin typeface="+mj-lt"/>
                <a:cs typeface="+mn-cs"/>
              </a:rPr>
              <a:t>до</a:t>
            </a:r>
            <a:r>
              <a:rPr lang="en-US" sz="1100" dirty="0" smtClean="0">
                <a:solidFill>
                  <a:schemeClr val="tx1"/>
                </a:solidFill>
                <a:latin typeface="+mj-lt"/>
                <a:cs typeface="+mn-cs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+mj-lt"/>
                <a:cs typeface="+mn-cs"/>
              </a:rPr>
              <a:t>40 дн</a:t>
            </a:r>
            <a:r>
              <a:rPr lang="ru-RU" sz="1100" dirty="0" smtClean="0">
                <a:solidFill>
                  <a:schemeClr val="tx1"/>
                </a:solidFill>
                <a:latin typeface="+mj-lt"/>
              </a:rPr>
              <a:t>ей</a:t>
            </a:r>
            <a:endParaRPr lang="fr-FR" sz="1100" dirty="0">
              <a:solidFill>
                <a:schemeClr val="tx1"/>
              </a:solidFill>
              <a:latin typeface="+mj-lt"/>
              <a:cs typeface="+mn-cs"/>
            </a:endParaRPr>
          </a:p>
        </p:txBody>
      </p:sp>
      <p:cxnSp>
        <p:nvCxnSpPr>
          <p:cNvPr id="7" name="Соединительная линия уступом 6"/>
          <p:cNvCxnSpPr>
            <a:stCxn id="76" idx="3"/>
            <a:endCxn id="77" idx="1"/>
          </p:cNvCxnSpPr>
          <p:nvPr/>
        </p:nvCxnSpPr>
        <p:spPr bwMode="auto">
          <a:xfrm>
            <a:off x="4102532" y="2047945"/>
            <a:ext cx="125745" cy="1022880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5-конечная звезда 3"/>
          <p:cNvSpPr/>
          <p:nvPr/>
        </p:nvSpPr>
        <p:spPr bwMode="auto">
          <a:xfrm>
            <a:off x="3964788" y="2348880"/>
            <a:ext cx="391188" cy="34842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78" name="Rectangle 22"/>
          <p:cNvSpPr>
            <a:spLocks noChangeArrowheads="1"/>
          </p:cNvSpPr>
          <p:nvPr/>
        </p:nvSpPr>
        <p:spPr bwMode="gray">
          <a:xfrm>
            <a:off x="5236389" y="3573016"/>
            <a:ext cx="847779" cy="291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151" tIns="39151" rIns="39151" bIns="39151" anchor="ctr"/>
          <a:lstStyle/>
          <a:p>
            <a:pPr algn="ctr" eaLnBrk="0" hangingPunct="0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4</a:t>
            </a:r>
            <a:r>
              <a:rPr lang="en-US" sz="1100" dirty="0">
                <a:solidFill>
                  <a:schemeClr val="tx1"/>
                </a:solidFill>
              </a:rPr>
              <a:t>5</a:t>
            </a:r>
            <a:r>
              <a:rPr lang="ru-RU" sz="1100" dirty="0">
                <a:solidFill>
                  <a:schemeClr val="tx1"/>
                </a:solidFill>
              </a:rPr>
              <a:t> дней</a:t>
            </a:r>
            <a:endParaRPr lang="fr-FR" sz="1100" b="1" dirty="0">
              <a:latin typeface="+mj-lt"/>
              <a:cs typeface="+mn-cs"/>
            </a:endParaRPr>
          </a:p>
        </p:txBody>
      </p:sp>
      <p:cxnSp>
        <p:nvCxnSpPr>
          <p:cNvPr id="14" name="Соединительная линия уступом 13"/>
          <p:cNvCxnSpPr>
            <a:stCxn id="77" idx="3"/>
            <a:endCxn id="78" idx="1"/>
          </p:cNvCxnSpPr>
          <p:nvPr/>
        </p:nvCxnSpPr>
        <p:spPr bwMode="auto">
          <a:xfrm>
            <a:off x="5076056" y="3070825"/>
            <a:ext cx="160333" cy="648072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9" name="Rectangle 22"/>
          <p:cNvSpPr>
            <a:spLocks noChangeArrowheads="1"/>
          </p:cNvSpPr>
          <p:nvPr/>
        </p:nvSpPr>
        <p:spPr bwMode="gray">
          <a:xfrm>
            <a:off x="6244501" y="4217359"/>
            <a:ext cx="1278630" cy="291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151" tIns="39151" rIns="39151" bIns="39151" anchor="ctr"/>
          <a:lstStyle/>
          <a:p>
            <a:pPr algn="ctr" eaLnBrk="0" hangingPunct="0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до</a:t>
            </a:r>
            <a:r>
              <a:rPr lang="en-US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6</a:t>
            </a:r>
            <a:r>
              <a:rPr lang="en-US" sz="1100" dirty="0" smtClean="0">
                <a:solidFill>
                  <a:schemeClr val="tx1"/>
                </a:solidFill>
              </a:rPr>
              <a:t>5</a:t>
            </a: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дней</a:t>
            </a:r>
            <a:endParaRPr lang="fr-FR" sz="1100" b="1" dirty="0">
              <a:latin typeface="+mj-lt"/>
              <a:cs typeface="+mn-cs"/>
            </a:endParaRPr>
          </a:p>
        </p:txBody>
      </p:sp>
      <p:cxnSp>
        <p:nvCxnSpPr>
          <p:cNvPr id="18" name="Соединительная линия уступом 17"/>
          <p:cNvCxnSpPr>
            <a:stCxn id="78" idx="3"/>
            <a:endCxn id="79" idx="1"/>
          </p:cNvCxnSpPr>
          <p:nvPr/>
        </p:nvCxnSpPr>
        <p:spPr bwMode="auto">
          <a:xfrm>
            <a:off x="6084168" y="3718897"/>
            <a:ext cx="160333" cy="644343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Rectangle 22"/>
          <p:cNvSpPr>
            <a:spLocks noChangeArrowheads="1"/>
          </p:cNvSpPr>
          <p:nvPr/>
        </p:nvSpPr>
        <p:spPr bwMode="gray">
          <a:xfrm>
            <a:off x="7953982" y="5229200"/>
            <a:ext cx="847779" cy="29176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9151" tIns="39151" rIns="39151" bIns="39151" anchor="ctr"/>
          <a:lstStyle/>
          <a:p>
            <a:pPr eaLnBrk="0" hangingPunct="0">
              <a:defRPr/>
            </a:pPr>
            <a:r>
              <a:rPr lang="ru-RU" sz="1100" dirty="0" smtClean="0">
                <a:solidFill>
                  <a:schemeClr val="tx1"/>
                </a:solidFill>
              </a:rPr>
              <a:t> 10-30 лет</a:t>
            </a:r>
            <a:endParaRPr lang="fr-FR" sz="1100" b="1" dirty="0">
              <a:latin typeface="+mj-lt"/>
              <a:cs typeface="+mn-cs"/>
            </a:endParaRPr>
          </a:p>
        </p:txBody>
      </p:sp>
      <p:cxnSp>
        <p:nvCxnSpPr>
          <p:cNvPr id="22" name="Соединительная линия уступом 21"/>
          <p:cNvCxnSpPr/>
          <p:nvPr/>
        </p:nvCxnSpPr>
        <p:spPr bwMode="auto">
          <a:xfrm>
            <a:off x="7545356" y="4363240"/>
            <a:ext cx="430851" cy="101184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5-конечная звезда 80"/>
          <p:cNvSpPr/>
          <p:nvPr/>
        </p:nvSpPr>
        <p:spPr bwMode="auto">
          <a:xfrm>
            <a:off x="7565188" y="4736764"/>
            <a:ext cx="391188" cy="34842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60210" y="5741967"/>
            <a:ext cx="70490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i="1" dirty="0" smtClean="0">
                <a:solidFill>
                  <a:srgbClr val="00703C"/>
                </a:solidFill>
              </a:rPr>
              <a:t>Процедура заключения концессионного соглашения по частной инициативе возможна в срок </a:t>
            </a:r>
            <a:r>
              <a:rPr lang="ru-RU" sz="1400" b="1" i="1" u="sng" dirty="0" smtClean="0">
                <a:solidFill>
                  <a:srgbClr val="00703C"/>
                </a:solidFill>
              </a:rPr>
              <a:t>от 60 до 150 календарных дней</a:t>
            </a:r>
            <a:r>
              <a:rPr lang="ru-RU" sz="1400" dirty="0" smtClean="0">
                <a:solidFill>
                  <a:srgbClr val="00703C"/>
                </a:solidFill>
              </a:rPr>
              <a:t> </a:t>
            </a:r>
            <a:r>
              <a:rPr lang="ru-RU" sz="1400" i="1" dirty="0" smtClean="0">
                <a:solidFill>
                  <a:srgbClr val="00703C"/>
                </a:solidFill>
              </a:rPr>
              <a:t>с даты подачи предложения (в случае согласованности действий и отсутствия заявок от иных лиц)</a:t>
            </a:r>
          </a:p>
        </p:txBody>
      </p:sp>
      <p:sp>
        <p:nvSpPr>
          <p:cNvPr id="41" name="Заголовок 4"/>
          <p:cNvSpPr txBox="1">
            <a:spLocks/>
          </p:cNvSpPr>
          <p:nvPr/>
        </p:nvSpPr>
        <p:spPr>
          <a:xfrm>
            <a:off x="1039657" y="400442"/>
            <a:ext cx="691671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kern="1200" dirty="0" smtClean="0">
                <a:latin typeface="+mn-lt"/>
                <a:cs typeface="Arial" charset="0"/>
              </a:rPr>
              <a:t>Типовой график реализации проекта</a:t>
            </a:r>
            <a:br>
              <a:rPr lang="ru-RU" kern="1200" dirty="0" smtClean="0">
                <a:latin typeface="+mn-lt"/>
                <a:cs typeface="Arial" charset="0"/>
              </a:rPr>
            </a:br>
            <a:endParaRPr lang="ru-RU" kern="120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74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39657" y="400442"/>
            <a:ext cx="6916719" cy="55399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ru-RU" kern="1200" dirty="0">
                <a:solidFill>
                  <a:srgbClr val="00703C"/>
                </a:solidFill>
                <a:latin typeface="+mn-lt"/>
                <a:cs typeface="Arial" charset="0"/>
              </a:rPr>
              <a:t>Порядок заключения </a:t>
            </a:r>
            <a:r>
              <a:rPr lang="ru-RU" kern="1200" dirty="0" smtClean="0">
                <a:solidFill>
                  <a:srgbClr val="00703C"/>
                </a:solidFill>
                <a:latin typeface="+mn-lt"/>
                <a:cs typeface="Arial" charset="0"/>
              </a:rPr>
              <a:t/>
            </a:r>
            <a:br>
              <a:rPr lang="ru-RU" kern="1200" dirty="0" smtClean="0">
                <a:solidFill>
                  <a:srgbClr val="00703C"/>
                </a:solidFill>
                <a:latin typeface="+mn-lt"/>
                <a:cs typeface="Arial" charset="0"/>
              </a:rPr>
            </a:br>
            <a:r>
              <a:rPr lang="ru-RU" kern="1200" dirty="0" smtClean="0">
                <a:solidFill>
                  <a:srgbClr val="00703C"/>
                </a:solidFill>
                <a:latin typeface="+mn-lt"/>
                <a:cs typeface="Arial" charset="0"/>
              </a:rPr>
              <a:t>концессионного соглашения по ЧКИ</a:t>
            </a:r>
            <a:endParaRPr lang="ru-RU" kern="1200" dirty="0">
              <a:solidFill>
                <a:srgbClr val="00703C"/>
              </a:solidFill>
              <a:latin typeface="+mn-lt"/>
              <a:cs typeface="Arial" charset="0"/>
            </a:endParaRPr>
          </a:p>
        </p:txBody>
      </p:sp>
      <p:sp>
        <p:nvSpPr>
          <p:cNvPr id="95" name="Прямоугольник 48"/>
          <p:cNvSpPr/>
          <p:nvPr/>
        </p:nvSpPr>
        <p:spPr>
          <a:xfrm>
            <a:off x="917605" y="1804560"/>
            <a:ext cx="1707170" cy="703360"/>
          </a:xfrm>
          <a:prstGeom prst="rect">
            <a:avLst/>
          </a:prstGeom>
          <a:ln w="285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tIns="45715" rIns="91429" bIns="45715" rtlCol="0" anchor="ctr"/>
          <a:lstStyle/>
          <a:p>
            <a:pPr algn="ctr"/>
            <a:r>
              <a:rPr lang="ru-RU" sz="1100" dirty="0" smtClean="0"/>
              <a:t>Разработка предложения о заключении КС*</a:t>
            </a:r>
            <a:endParaRPr lang="ru-RU" sz="1100" dirty="0"/>
          </a:p>
        </p:txBody>
      </p:sp>
      <p:sp>
        <p:nvSpPr>
          <p:cNvPr id="96" name="Овал 40"/>
          <p:cNvSpPr/>
          <p:nvPr/>
        </p:nvSpPr>
        <p:spPr>
          <a:xfrm>
            <a:off x="988559" y="1885062"/>
            <a:ext cx="216000" cy="2160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Прямоугольник 51"/>
          <p:cNvSpPr/>
          <p:nvPr/>
        </p:nvSpPr>
        <p:spPr>
          <a:xfrm>
            <a:off x="2984462" y="1804560"/>
            <a:ext cx="1707170" cy="703360"/>
          </a:xfrm>
          <a:prstGeom prst="rect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tIns="45715" rIns="91429" bIns="45715" rtlCol="0" anchor="ctr"/>
          <a:lstStyle/>
          <a:p>
            <a:pPr algn="ctr"/>
            <a:r>
              <a:rPr lang="ru-RU" sz="1100" dirty="0"/>
              <a:t>Рассмотрение предложения </a:t>
            </a:r>
            <a:br>
              <a:rPr lang="ru-RU" sz="1100" dirty="0"/>
            </a:br>
            <a:r>
              <a:rPr lang="ru-RU" sz="1100" b="1" dirty="0">
                <a:solidFill>
                  <a:schemeClr val="bg2"/>
                </a:solidFill>
              </a:rPr>
              <a:t>30 </a:t>
            </a:r>
            <a:r>
              <a:rPr lang="ru-RU" sz="1100" b="1" dirty="0" smtClean="0">
                <a:solidFill>
                  <a:schemeClr val="bg2"/>
                </a:solidFill>
              </a:rPr>
              <a:t>дней</a:t>
            </a:r>
            <a:endParaRPr lang="ru-RU" sz="1100" b="1" dirty="0">
              <a:solidFill>
                <a:schemeClr val="bg2"/>
              </a:solidFill>
            </a:endParaRPr>
          </a:p>
        </p:txBody>
      </p:sp>
      <p:sp>
        <p:nvSpPr>
          <p:cNvPr id="98" name="Овал 54"/>
          <p:cNvSpPr/>
          <p:nvPr/>
        </p:nvSpPr>
        <p:spPr>
          <a:xfrm>
            <a:off x="3084210" y="1896875"/>
            <a:ext cx="216000" cy="2160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cxnSp>
        <p:nvCxnSpPr>
          <p:cNvPr id="99" name="Прямая со стрелкой 4"/>
          <p:cNvCxnSpPr>
            <a:stCxn id="95" idx="3"/>
            <a:endCxn id="97" idx="1"/>
          </p:cNvCxnSpPr>
          <p:nvPr/>
        </p:nvCxnSpPr>
        <p:spPr>
          <a:xfrm>
            <a:off x="2624775" y="2156240"/>
            <a:ext cx="359687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56"/>
          <p:cNvCxnSpPr>
            <a:stCxn id="97" idx="3"/>
            <a:endCxn id="103" idx="1"/>
          </p:cNvCxnSpPr>
          <p:nvPr/>
        </p:nvCxnSpPr>
        <p:spPr>
          <a:xfrm>
            <a:off x="4691632" y="2156240"/>
            <a:ext cx="438529" cy="1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57"/>
          <p:cNvSpPr/>
          <p:nvPr/>
        </p:nvSpPr>
        <p:spPr>
          <a:xfrm>
            <a:off x="6876256" y="2450282"/>
            <a:ext cx="1707170" cy="746365"/>
          </a:xfrm>
          <a:prstGeom prst="rect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24000" tIns="45715" rIns="91429" bIns="45715" rtlCol="0" anchor="ctr"/>
          <a:lstStyle/>
          <a:p>
            <a:pPr algn="ctr"/>
            <a:r>
              <a:rPr lang="ru-RU" sz="1100" dirty="0"/>
              <a:t>Размещение предложения в сети Интернет </a:t>
            </a:r>
            <a:br>
              <a:rPr lang="ru-RU" sz="1100" dirty="0"/>
            </a:br>
            <a:r>
              <a:rPr lang="ru-RU" sz="1100" b="1" dirty="0" smtClean="0">
                <a:solidFill>
                  <a:schemeClr val="bg2"/>
                </a:solidFill>
              </a:rPr>
              <a:t>45 дней</a:t>
            </a:r>
            <a:endParaRPr lang="ru-RU" sz="1100" b="1" dirty="0">
              <a:solidFill>
                <a:schemeClr val="bg2"/>
              </a:solidFill>
            </a:endParaRPr>
          </a:p>
        </p:txBody>
      </p:sp>
      <p:sp>
        <p:nvSpPr>
          <p:cNvPr id="102" name="Овал 58"/>
          <p:cNvSpPr/>
          <p:nvPr/>
        </p:nvSpPr>
        <p:spPr>
          <a:xfrm>
            <a:off x="6948264" y="2564928"/>
            <a:ext cx="216000" cy="2160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03" name="Ромб 7"/>
          <p:cNvSpPr/>
          <p:nvPr/>
        </p:nvSpPr>
        <p:spPr>
          <a:xfrm>
            <a:off x="5130161" y="1804561"/>
            <a:ext cx="1755692" cy="703359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800" b="1" dirty="0" smtClean="0"/>
              <a:t>Необходима ли доработка предложения?</a:t>
            </a:r>
            <a:endParaRPr lang="ru-RU" sz="800" b="1" dirty="0"/>
          </a:p>
        </p:txBody>
      </p:sp>
      <p:sp>
        <p:nvSpPr>
          <p:cNvPr id="104" name="Скругленный прямоугольник 13"/>
          <p:cNvSpPr/>
          <p:nvPr/>
        </p:nvSpPr>
        <p:spPr>
          <a:xfrm>
            <a:off x="5808433" y="1289441"/>
            <a:ext cx="399148" cy="3991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800" b="1" dirty="0"/>
              <a:t>Да</a:t>
            </a:r>
          </a:p>
        </p:txBody>
      </p:sp>
      <p:sp>
        <p:nvSpPr>
          <p:cNvPr id="105" name="Скругленный прямоугольник 63"/>
          <p:cNvSpPr/>
          <p:nvPr/>
        </p:nvSpPr>
        <p:spPr>
          <a:xfrm>
            <a:off x="5808433" y="2623891"/>
            <a:ext cx="399148" cy="3991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800" b="1" dirty="0" smtClean="0"/>
              <a:t>Нет</a:t>
            </a:r>
            <a:endParaRPr lang="ru-RU" sz="800" b="1" dirty="0"/>
          </a:p>
        </p:txBody>
      </p:sp>
      <p:sp>
        <p:nvSpPr>
          <p:cNvPr id="106" name="Прямоугольник 67"/>
          <p:cNvSpPr/>
          <p:nvPr/>
        </p:nvSpPr>
        <p:spPr>
          <a:xfrm>
            <a:off x="6876256" y="1136321"/>
            <a:ext cx="1707170" cy="705388"/>
          </a:xfrm>
          <a:prstGeom prst="rect">
            <a:avLst/>
          </a:prstGeom>
          <a:ln w="28575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ru-RU" sz="1100" dirty="0" smtClean="0"/>
              <a:t>Проведение переговоров в целях согласования условий*</a:t>
            </a:r>
            <a:endParaRPr lang="ru-RU" sz="1100" dirty="0"/>
          </a:p>
        </p:txBody>
      </p:sp>
      <p:cxnSp>
        <p:nvCxnSpPr>
          <p:cNvPr id="107" name="Прямая со стрелкой 71"/>
          <p:cNvCxnSpPr>
            <a:stCxn id="104" idx="3"/>
            <a:endCxn id="106" idx="1"/>
          </p:cNvCxnSpPr>
          <p:nvPr/>
        </p:nvCxnSpPr>
        <p:spPr>
          <a:xfrm>
            <a:off x="6207581" y="1489015"/>
            <a:ext cx="668675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73"/>
          <p:cNvCxnSpPr>
            <a:stCxn id="105" idx="0"/>
            <a:endCxn id="103" idx="2"/>
          </p:cNvCxnSpPr>
          <p:nvPr/>
        </p:nvCxnSpPr>
        <p:spPr>
          <a:xfrm flipV="1">
            <a:off x="6008007" y="2507920"/>
            <a:ext cx="0" cy="11597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77"/>
          <p:cNvCxnSpPr>
            <a:stCxn id="105" idx="3"/>
            <a:endCxn id="101" idx="1"/>
          </p:cNvCxnSpPr>
          <p:nvPr/>
        </p:nvCxnSpPr>
        <p:spPr>
          <a:xfrm>
            <a:off x="6207581" y="2823465"/>
            <a:ext cx="668675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82"/>
          <p:cNvCxnSpPr>
            <a:stCxn id="106" idx="2"/>
            <a:endCxn id="101" idx="0"/>
          </p:cNvCxnSpPr>
          <p:nvPr/>
        </p:nvCxnSpPr>
        <p:spPr>
          <a:xfrm>
            <a:off x="7729841" y="1841709"/>
            <a:ext cx="0" cy="608573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Прямоугольник 109"/>
          <p:cNvSpPr/>
          <p:nvPr/>
        </p:nvSpPr>
        <p:spPr>
          <a:xfrm>
            <a:off x="2627784" y="5101735"/>
            <a:ext cx="1707170" cy="785599"/>
          </a:xfrm>
          <a:prstGeom prst="rect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16000" tIns="45715" rIns="91429" bIns="45715"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Принятие </a:t>
            </a:r>
            <a:br>
              <a:rPr lang="ru-RU" sz="1100" dirty="0" smtClean="0">
                <a:solidFill>
                  <a:schemeClr val="tx1"/>
                </a:solidFill>
              </a:rPr>
            </a:br>
            <a:r>
              <a:rPr lang="ru-RU" sz="1100" dirty="0" smtClean="0">
                <a:solidFill>
                  <a:schemeClr val="tx1"/>
                </a:solidFill>
              </a:rPr>
              <a:t>решения о заключении КС</a:t>
            </a:r>
            <a:r>
              <a:rPr lang="ru-RU" sz="1100" dirty="0" smtClean="0">
                <a:solidFill>
                  <a:schemeClr val="bg2"/>
                </a:solidFill>
              </a:rPr>
              <a:t/>
            </a:r>
            <a:br>
              <a:rPr lang="ru-RU" sz="1100" dirty="0" smtClean="0">
                <a:solidFill>
                  <a:schemeClr val="bg2"/>
                </a:solidFill>
              </a:rPr>
            </a:br>
            <a:r>
              <a:rPr lang="ru-RU" sz="1100" b="1" dirty="0">
                <a:solidFill>
                  <a:schemeClr val="bg2"/>
                </a:solidFill>
              </a:rPr>
              <a:t>30 дней</a:t>
            </a:r>
          </a:p>
        </p:txBody>
      </p:sp>
      <p:sp>
        <p:nvSpPr>
          <p:cNvPr id="112" name="Овал 110"/>
          <p:cNvSpPr/>
          <p:nvPr/>
        </p:nvSpPr>
        <p:spPr>
          <a:xfrm>
            <a:off x="2721861" y="5184238"/>
            <a:ext cx="216000" cy="2160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13" name="Ромб 111"/>
          <p:cNvSpPr/>
          <p:nvPr/>
        </p:nvSpPr>
        <p:spPr>
          <a:xfrm>
            <a:off x="1002698" y="4318596"/>
            <a:ext cx="1755692" cy="847394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endParaRPr lang="ru-RU" sz="800" b="1" dirty="0"/>
          </a:p>
        </p:txBody>
      </p:sp>
      <p:sp>
        <p:nvSpPr>
          <p:cNvPr id="114" name="Скругленный прямоугольник 114"/>
          <p:cNvSpPr/>
          <p:nvPr/>
        </p:nvSpPr>
        <p:spPr>
          <a:xfrm>
            <a:off x="1680970" y="3791617"/>
            <a:ext cx="399148" cy="3991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800" b="1" dirty="0"/>
              <a:t>Да</a:t>
            </a:r>
          </a:p>
        </p:txBody>
      </p:sp>
      <p:sp>
        <p:nvSpPr>
          <p:cNvPr id="115" name="Скругленный прямоугольник 115"/>
          <p:cNvSpPr/>
          <p:nvPr/>
        </p:nvSpPr>
        <p:spPr>
          <a:xfrm>
            <a:off x="1687499" y="5294961"/>
            <a:ext cx="399148" cy="39914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800" b="1" dirty="0" smtClean="0"/>
              <a:t>Нет</a:t>
            </a:r>
            <a:endParaRPr lang="ru-RU" sz="800" b="1" dirty="0"/>
          </a:p>
        </p:txBody>
      </p:sp>
      <p:sp>
        <p:nvSpPr>
          <p:cNvPr id="116" name="Прямоугольник 120"/>
          <p:cNvSpPr/>
          <p:nvPr/>
        </p:nvSpPr>
        <p:spPr>
          <a:xfrm>
            <a:off x="3049757" y="3620944"/>
            <a:ext cx="1641874" cy="742519"/>
          </a:xfrm>
          <a:prstGeom prst="rect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tIns="45715" rIns="91429" bIns="45715" rtlCol="0" anchor="ctr"/>
          <a:lstStyle/>
          <a:p>
            <a:pPr algn="ctr"/>
            <a:r>
              <a:rPr lang="ru-RU" sz="1100" dirty="0"/>
              <a:t>Проведение конкурса на право заключения КС</a:t>
            </a:r>
          </a:p>
        </p:txBody>
      </p:sp>
      <p:cxnSp>
        <p:nvCxnSpPr>
          <p:cNvPr id="117" name="Прямая со стрелкой 121"/>
          <p:cNvCxnSpPr>
            <a:stCxn id="114" idx="3"/>
            <a:endCxn id="116" idx="1"/>
          </p:cNvCxnSpPr>
          <p:nvPr/>
        </p:nvCxnSpPr>
        <p:spPr>
          <a:xfrm>
            <a:off x="2080118" y="3991191"/>
            <a:ext cx="969639" cy="1013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24"/>
          <p:cNvCxnSpPr>
            <a:stCxn id="115" idx="3"/>
            <a:endCxn id="111" idx="1"/>
          </p:cNvCxnSpPr>
          <p:nvPr/>
        </p:nvCxnSpPr>
        <p:spPr>
          <a:xfrm>
            <a:off x="2086647" y="5494535"/>
            <a:ext cx="541137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Соединительная линия уступом 35"/>
          <p:cNvCxnSpPr>
            <a:stCxn id="101" idx="3"/>
            <a:endCxn id="113" idx="1"/>
          </p:cNvCxnSpPr>
          <p:nvPr/>
        </p:nvCxnSpPr>
        <p:spPr>
          <a:xfrm flipH="1">
            <a:off x="1002698" y="2823465"/>
            <a:ext cx="7580728" cy="1918828"/>
          </a:xfrm>
          <a:prstGeom prst="bentConnector5">
            <a:avLst>
              <a:gd name="adj1" fmla="val -3016"/>
              <a:gd name="adj2" fmla="val 34388"/>
              <a:gd name="adj3" fmla="val 103016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37"/>
          <p:cNvSpPr/>
          <p:nvPr/>
        </p:nvSpPr>
        <p:spPr>
          <a:xfrm>
            <a:off x="1121349" y="4511460"/>
            <a:ext cx="16021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+mn-lt"/>
              </a:rPr>
              <a:t>Получены ли заявки других лиц о готовности к участию в конкурсе?</a:t>
            </a:r>
          </a:p>
        </p:txBody>
      </p:sp>
      <p:sp>
        <p:nvSpPr>
          <p:cNvPr id="121" name="Прямоугольник 126"/>
          <p:cNvSpPr/>
          <p:nvPr/>
        </p:nvSpPr>
        <p:spPr>
          <a:xfrm>
            <a:off x="4765764" y="4468338"/>
            <a:ext cx="1707170" cy="847394"/>
          </a:xfrm>
          <a:prstGeom prst="rect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16000" tIns="45715" rIns="91429" bIns="45715" rtlCol="0" anchor="ctr"/>
          <a:lstStyle/>
          <a:p>
            <a:pPr algn="ctr"/>
            <a:r>
              <a:rPr lang="ru-RU" sz="1100" dirty="0"/>
              <a:t>Направление проекта КС инициатору</a:t>
            </a:r>
            <a:br>
              <a:rPr lang="ru-RU" sz="1100" dirty="0"/>
            </a:br>
            <a:r>
              <a:rPr lang="ru-RU" sz="1100" b="1" dirty="0">
                <a:solidFill>
                  <a:schemeClr val="bg2"/>
                </a:solidFill>
              </a:rPr>
              <a:t>5 раб. дней</a:t>
            </a:r>
          </a:p>
        </p:txBody>
      </p:sp>
      <p:sp>
        <p:nvSpPr>
          <p:cNvPr id="122" name="Овал 129"/>
          <p:cNvSpPr/>
          <p:nvPr/>
        </p:nvSpPr>
        <p:spPr>
          <a:xfrm>
            <a:off x="4850787" y="4557547"/>
            <a:ext cx="216000" cy="2160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23" name="Прямоугольник 130"/>
          <p:cNvSpPr/>
          <p:nvPr/>
        </p:nvSpPr>
        <p:spPr>
          <a:xfrm>
            <a:off x="6876256" y="4468338"/>
            <a:ext cx="1707170" cy="847394"/>
          </a:xfrm>
          <a:prstGeom prst="rect">
            <a:avLst/>
          </a:prstGeom>
          <a:ln w="285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52000" tIns="45715" rIns="91429" bIns="45715" rtlCol="0" anchor="ctr"/>
          <a:lstStyle/>
          <a:p>
            <a:pPr algn="ctr"/>
            <a:r>
              <a:rPr lang="ru-RU" sz="1100" dirty="0" smtClean="0"/>
              <a:t>Подписание КС</a:t>
            </a:r>
            <a:br>
              <a:rPr lang="ru-RU" sz="1100" dirty="0" smtClean="0"/>
            </a:br>
            <a:r>
              <a:rPr lang="ru-RU" sz="1100" b="1" dirty="0" smtClean="0">
                <a:solidFill>
                  <a:schemeClr val="tx2"/>
                </a:solidFill>
              </a:rPr>
              <a:t>не </a:t>
            </a:r>
            <a:r>
              <a:rPr lang="ru-RU" sz="1100" b="1" dirty="0" smtClean="0">
                <a:solidFill>
                  <a:schemeClr val="tx2"/>
                </a:solidFill>
                <a:sym typeface="Symbol"/>
              </a:rPr>
              <a:t> </a:t>
            </a:r>
            <a:r>
              <a:rPr lang="ru-RU" sz="1100" b="1" dirty="0" smtClean="0">
                <a:solidFill>
                  <a:schemeClr val="tx2"/>
                </a:solidFill>
              </a:rPr>
              <a:t>30 дней</a:t>
            </a:r>
            <a:endParaRPr lang="ru-RU" sz="1100" b="1" dirty="0">
              <a:solidFill>
                <a:schemeClr val="tx2"/>
              </a:solidFill>
            </a:endParaRPr>
          </a:p>
        </p:txBody>
      </p:sp>
      <p:sp>
        <p:nvSpPr>
          <p:cNvPr id="124" name="Овал 131"/>
          <p:cNvSpPr/>
          <p:nvPr/>
        </p:nvSpPr>
        <p:spPr>
          <a:xfrm>
            <a:off x="6948288" y="4581152"/>
            <a:ext cx="216000" cy="21600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</p:txBody>
      </p:sp>
      <p:cxnSp>
        <p:nvCxnSpPr>
          <p:cNvPr id="125" name="Соединительная линия уступом 132"/>
          <p:cNvCxnSpPr>
            <a:stCxn id="111" idx="3"/>
            <a:endCxn id="121" idx="1"/>
          </p:cNvCxnSpPr>
          <p:nvPr/>
        </p:nvCxnSpPr>
        <p:spPr>
          <a:xfrm flipV="1">
            <a:off x="4334954" y="4892035"/>
            <a:ext cx="430810" cy="6025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33"/>
          <p:cNvCxnSpPr>
            <a:stCxn id="121" idx="3"/>
            <a:endCxn id="123" idx="1"/>
          </p:cNvCxnSpPr>
          <p:nvPr/>
        </p:nvCxnSpPr>
        <p:spPr>
          <a:xfrm>
            <a:off x="6472934" y="4892035"/>
            <a:ext cx="403322" cy="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828981" y="1124744"/>
            <a:ext cx="3494464" cy="579397"/>
            <a:chOff x="828981" y="1181989"/>
            <a:chExt cx="3494464" cy="579397"/>
          </a:xfrm>
        </p:grpSpPr>
        <p:sp>
          <p:nvSpPr>
            <p:cNvPr id="58" name="Прямоугольник 135"/>
            <p:cNvSpPr/>
            <p:nvPr/>
          </p:nvSpPr>
          <p:spPr>
            <a:xfrm>
              <a:off x="828981" y="1181989"/>
              <a:ext cx="3494464" cy="57939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973528" y="1239153"/>
              <a:ext cx="3349917" cy="461655"/>
            </a:xfrm>
            <a:prstGeom prst="rect">
              <a:avLst/>
            </a:prstGeom>
            <a:noFill/>
          </p:spPr>
          <p:txBody>
            <a:bodyPr wrap="square" lIns="0" tIns="45715" rIns="0" bIns="45715" rtlCol="0">
              <a:spAutoFit/>
            </a:bodyPr>
            <a:lstStyle/>
            <a:p>
              <a:r>
                <a:rPr lang="ru-RU" sz="1200" i="1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Заключение КС регламентируется</a:t>
              </a:r>
              <a:br>
                <a:rPr lang="ru-RU" sz="1200" i="1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</a:br>
              <a:r>
                <a:rPr lang="ru-RU" sz="1200" i="1" dirty="0" smtClean="0">
                  <a:solidFill>
                    <a:schemeClr val="tx2"/>
                  </a:solidFill>
                  <a:latin typeface="+mj-lt"/>
                  <a:ea typeface="+mj-ea"/>
                  <a:cs typeface="+mj-cs"/>
                </a:rPr>
                <a:t>законом 115-ФЗ</a:t>
              </a:r>
              <a:endParaRPr lang="ru-RU" sz="1200" b="1" i="1" dirty="0">
                <a:solidFill>
                  <a:schemeClr val="tx2"/>
                </a:solidFill>
                <a:latin typeface="+mj-lt"/>
                <a:ea typeface="+mj-ea"/>
                <a:cs typeface="+mj-cs"/>
              </a:endParaRPr>
            </a:p>
          </p:txBody>
        </p:sp>
      </p:grpSp>
      <p:cxnSp>
        <p:nvCxnSpPr>
          <p:cNvPr id="129" name="Прямая соединительная линия 185"/>
          <p:cNvCxnSpPr>
            <a:stCxn id="103" idx="0"/>
            <a:endCxn id="104" idx="2"/>
          </p:cNvCxnSpPr>
          <p:nvPr/>
        </p:nvCxnSpPr>
        <p:spPr>
          <a:xfrm flipV="1">
            <a:off x="6008007" y="1688589"/>
            <a:ext cx="0" cy="11597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209"/>
          <p:cNvCxnSpPr>
            <a:stCxn id="113" idx="0"/>
            <a:endCxn id="114" idx="2"/>
          </p:cNvCxnSpPr>
          <p:nvPr/>
        </p:nvCxnSpPr>
        <p:spPr>
          <a:xfrm flipV="1">
            <a:off x="1880544" y="4190765"/>
            <a:ext cx="0" cy="12783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218"/>
          <p:cNvCxnSpPr>
            <a:endCxn id="113" idx="2"/>
          </p:cNvCxnSpPr>
          <p:nvPr/>
        </p:nvCxnSpPr>
        <p:spPr>
          <a:xfrm flipV="1">
            <a:off x="1880544" y="5165990"/>
            <a:ext cx="0" cy="12897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Прямоугольник 227"/>
          <p:cNvSpPr/>
          <p:nvPr/>
        </p:nvSpPr>
        <p:spPr>
          <a:xfrm>
            <a:off x="5032795" y="5445224"/>
            <a:ext cx="2907170" cy="97404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559509" y="5550430"/>
            <a:ext cx="16353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 smtClean="0">
                <a:latin typeface="+mn-lt"/>
              </a:rPr>
              <a:t>- Потенциальный инвестор</a:t>
            </a:r>
            <a:endParaRPr lang="ru-RU" sz="900" dirty="0">
              <a:latin typeface="+mn-lt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559509" y="5817998"/>
            <a:ext cx="2258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+mn-lt"/>
              </a:rPr>
              <a:t>- Администрация</a:t>
            </a:r>
            <a:endParaRPr lang="ru-RU" sz="900" dirty="0">
              <a:latin typeface="+mn-lt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559509" y="6074867"/>
            <a:ext cx="2258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+mn-lt"/>
              </a:rPr>
              <a:t>- Совместно</a:t>
            </a:r>
            <a:endParaRPr lang="ru-RU" sz="900" dirty="0">
              <a:latin typeface="+mn-lt"/>
            </a:endParaRPr>
          </a:p>
        </p:txBody>
      </p:sp>
      <p:sp>
        <p:nvSpPr>
          <p:cNvPr id="136" name="Прямоугольник 233"/>
          <p:cNvSpPr/>
          <p:nvPr/>
        </p:nvSpPr>
        <p:spPr>
          <a:xfrm>
            <a:off x="5261661" y="5569413"/>
            <a:ext cx="253385" cy="192865"/>
          </a:xfrm>
          <a:prstGeom prst="rect">
            <a:avLst/>
          </a:prstGeom>
          <a:ln w="28575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52000" tIns="45715" rIns="91429" bIns="45715" rtlCol="0" anchor="ctr"/>
          <a:lstStyle/>
          <a:p>
            <a:pPr algn="ctr"/>
            <a:endParaRPr lang="ru-RU" sz="1100" b="1" dirty="0">
              <a:solidFill>
                <a:schemeClr val="tx2"/>
              </a:solidFill>
            </a:endParaRPr>
          </a:p>
        </p:txBody>
      </p:sp>
      <p:sp>
        <p:nvSpPr>
          <p:cNvPr id="137" name="Прямоугольник 234"/>
          <p:cNvSpPr/>
          <p:nvPr/>
        </p:nvSpPr>
        <p:spPr>
          <a:xfrm>
            <a:off x="5261661" y="5855965"/>
            <a:ext cx="253385" cy="192865"/>
          </a:xfrm>
          <a:prstGeom prst="rect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16000" tIns="45715" rIns="91429" bIns="45715" rtlCol="0" anchor="ctr"/>
          <a:lstStyle/>
          <a:p>
            <a:pPr algn="ctr"/>
            <a:endParaRPr lang="ru-RU" sz="1100" dirty="0"/>
          </a:p>
        </p:txBody>
      </p:sp>
      <p:sp>
        <p:nvSpPr>
          <p:cNvPr id="138" name="Прямоугольник 235"/>
          <p:cNvSpPr/>
          <p:nvPr/>
        </p:nvSpPr>
        <p:spPr>
          <a:xfrm>
            <a:off x="5261661" y="6125521"/>
            <a:ext cx="253385" cy="192865"/>
          </a:xfrm>
          <a:prstGeom prst="rect">
            <a:avLst/>
          </a:prstGeom>
          <a:ln w="28575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9" tIns="45715" rIns="91429" bIns="45715" rtlCol="0" anchor="ctr"/>
          <a:lstStyle/>
          <a:p>
            <a:pPr algn="ctr"/>
            <a:endParaRPr lang="ru-RU" sz="1100" dirty="0"/>
          </a:p>
        </p:txBody>
      </p:sp>
      <p:cxnSp>
        <p:nvCxnSpPr>
          <p:cNvPr id="51" name="Прямая соединительная линия 50"/>
          <p:cNvCxnSpPr/>
          <p:nvPr/>
        </p:nvCxnSpPr>
        <p:spPr bwMode="auto">
          <a:xfrm>
            <a:off x="899591" y="6237288"/>
            <a:ext cx="367240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99592" y="6237312"/>
            <a:ext cx="3792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 Срок нормативно не регламентирован</a:t>
            </a:r>
          </a:p>
        </p:txBody>
      </p:sp>
    </p:spTree>
    <p:extLst>
      <p:ext uri="{BB962C8B-B14F-4D97-AF65-F5344CB8AC3E}">
        <p14:creationId xmlns:p14="http://schemas.microsoft.com/office/powerpoint/2010/main" val="26605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480125"/>
              </p:ext>
            </p:extLst>
          </p:nvPr>
        </p:nvGraphicFramePr>
        <p:xfrm>
          <a:off x="1043608" y="1082954"/>
          <a:ext cx="7704856" cy="4938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0633"/>
                <a:gridCol w="5414223"/>
              </a:tblGrid>
              <a:tr h="32982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 (Основной текст)"/>
                          <a:ea typeface="+mn-ea"/>
                          <a:cs typeface="+mn-cs"/>
                        </a:rPr>
                        <a:t>Стандартные условия </a:t>
                      </a:r>
                      <a:r>
                        <a:rPr lang="ru-RU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Arial (Основной текст)"/>
                          <a:ea typeface="+mn-ea"/>
                          <a:cs typeface="+mn-cs"/>
                        </a:rPr>
                        <a:t>финансирования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 (Основной текст)"/>
                        <a:ea typeface="+mn-ea"/>
                        <a:cs typeface="+mn-cs"/>
                      </a:endParaRPr>
                    </a:p>
                  </a:txBody>
                  <a:tcPr marL="1905" marR="1905" marT="1905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solidFill>
                          <a:schemeClr val="tx1"/>
                        </a:solidFill>
                        <a:effectLst/>
                        <a:latin typeface="Arial (Основной текст)"/>
                        <a:ea typeface="Calibri"/>
                        <a:cs typeface="Times New Roman"/>
                      </a:endParaRPr>
                    </a:p>
                  </a:txBody>
                  <a:tcPr marL="1905" marR="1905" marT="190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41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 (Основной текст)"/>
                          <a:ea typeface="+mn-ea"/>
                          <a:cs typeface="+mn-cs"/>
                        </a:rPr>
                        <a:t> Реализация проекта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 (Основной текст)"/>
                        <a:ea typeface="+mn-ea"/>
                        <a:cs typeface="+mn-cs"/>
                      </a:endParaRPr>
                    </a:p>
                  </a:txBody>
                  <a:tcPr marL="1905" marR="1905" marT="190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+mn-ea"/>
                          <a:cs typeface="+mn-cs"/>
                        </a:rPr>
                        <a:t>Путем создания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+mn-ea"/>
                          <a:cs typeface="+mn-cs"/>
                        </a:rPr>
                        <a:t> Специальной проектной компании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(Основной текст)"/>
                        <a:ea typeface="Calibri"/>
                        <a:cs typeface="Times New Roman"/>
                      </a:endParaRPr>
                    </a:p>
                  </a:txBody>
                  <a:tcPr marL="1905" marR="1905" marT="190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1397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 Доля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 собственных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 средств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Arial (Основной текст)"/>
                        <a:ea typeface="Calibri"/>
                        <a:cs typeface="Times New Roman"/>
                      </a:endParaRPr>
                    </a:p>
                  </a:txBody>
                  <a:tcPr marL="1905" marR="1905" marT="190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Не менее 30%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 от бюджета проекта</a:t>
                      </a:r>
                      <a:b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</a:b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(без учета 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госфинансирования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)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Arial (Основной текст)"/>
                        <a:ea typeface="Calibri"/>
                        <a:cs typeface="Times New Roman"/>
                      </a:endParaRPr>
                    </a:p>
                  </a:txBody>
                  <a:tcPr marL="1905" marR="1905" marT="190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59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 Срок кредита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 (Основной текст)"/>
                        <a:ea typeface="Calibri"/>
                        <a:cs typeface="Times New Roman"/>
                      </a:endParaRPr>
                    </a:p>
                  </a:txBody>
                  <a:tcPr marL="1905" marR="1905" marT="190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+mn-ea"/>
                          <a:cs typeface="+mn-cs"/>
                        </a:rPr>
                        <a:t>до 15 лет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Arial (Основной текст)"/>
                        <a:ea typeface="Calibri"/>
                        <a:cs typeface="Times New Roman"/>
                      </a:endParaRPr>
                    </a:p>
                  </a:txBody>
                  <a:tcPr marL="1905" marR="1905" marT="190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53975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Ставка по кредиту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 (Основной текст)"/>
                        <a:ea typeface="Calibri"/>
                        <a:cs typeface="Times New Roman"/>
                      </a:endParaRPr>
                    </a:p>
                  </a:txBody>
                  <a:tcPr marL="1905" marR="1905" marT="190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Устанавливается в индивидуальном порядке в соответствии с 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финмоделью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Arial (Основной текст)"/>
                        <a:ea typeface="Calibri"/>
                        <a:cs typeface="Times New Roman"/>
                      </a:endParaRPr>
                    </a:p>
                  </a:txBody>
                  <a:tcPr marL="1905" marR="1905" marT="190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2186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 Обеспечение</a:t>
                      </a:r>
                      <a:endParaRPr lang="ru-RU" sz="1200" b="1" kern="1200" dirty="0">
                        <a:solidFill>
                          <a:schemeClr val="bg1"/>
                        </a:solidFill>
                        <a:effectLst/>
                        <a:latin typeface="Arial (Основной текст)"/>
                        <a:ea typeface="Calibri"/>
                        <a:cs typeface="Times New Roman"/>
                      </a:endParaRPr>
                    </a:p>
                  </a:txBody>
                  <a:tcPr marL="1905" marR="1905" marT="1905" marB="0" anchor="ctr"/>
                </a:tc>
                <a:tc>
                  <a:txBody>
                    <a:bodyPr/>
                    <a:lstStyle/>
                    <a:p>
                      <a:pPr marL="80550" indent="0" algn="l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Обязательные виды Обеспечения</a:t>
                      </a:r>
                    </a:p>
                    <a:p>
                      <a:pPr marL="25200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Залог 100% акций Концессионера</a:t>
                      </a:r>
                    </a:p>
                    <a:p>
                      <a:pPr marL="25200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Залог прав требования по договорам по проекту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(в том числе по договорам подряда)</a:t>
                      </a:r>
                    </a:p>
                    <a:p>
                      <a:pPr marL="25200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Залог прав требования по акционерным займам</a:t>
                      </a:r>
                    </a:p>
                    <a:p>
                      <a:pPr marL="25200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Залог  прав по Концессионному соглашению</a:t>
                      </a:r>
                    </a:p>
                  </a:txBody>
                  <a:tcPr marL="1905" marR="1905" marT="190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805717">
                <a:tc>
                  <a:txBody>
                    <a:bodyPr/>
                    <a:lstStyle/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Необходимые </a:t>
                      </a:r>
                    </a:p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элементы </a:t>
                      </a:r>
                    </a:p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Концессионного соглашения  </a:t>
                      </a:r>
                    </a:p>
                    <a:p>
                      <a:pPr marL="36000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effectLst/>
                          <a:latin typeface="Arial (Основной текст)"/>
                          <a:ea typeface="Calibri"/>
                          <a:cs typeface="Times New Roman"/>
                        </a:rPr>
                        <a:t>для целей получения заемного финансирования</a:t>
                      </a:r>
                    </a:p>
                  </a:txBody>
                  <a:tcPr marL="1905" marR="1905" marT="1905" marB="0" anchor="ctr"/>
                </a:tc>
                <a:tc>
                  <a:txBody>
                    <a:bodyPr/>
                    <a:lstStyle/>
                    <a:p>
                      <a:pPr marL="85725" indent="0" algn="l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Концессионные соглашения должны предусматривать:</a:t>
                      </a:r>
                    </a:p>
                    <a:p>
                      <a:pPr marL="361950" indent="-2762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Субъект РФ - сторона по Концессионному соглашению</a:t>
                      </a:r>
                    </a:p>
                    <a:p>
                      <a:pPr marL="361950" indent="-2762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Обязательное заключение Прямого соглашения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между Банком, Концедентом, Концессионером, Субъектом РФ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0" indent="-2762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Выплату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="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Концедентом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к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омпенсации при прекращении КС по любым основаниям</a:t>
                      </a:r>
                      <a:r>
                        <a:rPr lang="ru-RU" sz="11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(условия расчета и выплаты устанавливаются в КС)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61950" indent="-276225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Наличие механизма Особых обстоятельств, предусматривающего соответствующие права Концессионера на продление сроков по КС и/или компенсацию возникающих расходов</a:t>
                      </a:r>
                    </a:p>
                  </a:txBody>
                  <a:tcPr marL="1905" marR="1905" marT="190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 bwMode="auto">
          <a:xfrm>
            <a:off x="899591" y="6381328"/>
            <a:ext cx="31022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57282" y="393700"/>
            <a:ext cx="5603875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kern="0" dirty="0" smtClean="0"/>
              <a:t>Индикативные условия финансирования </a:t>
            </a:r>
          </a:p>
          <a:p>
            <a:r>
              <a:rPr lang="ru-RU" kern="0" dirty="0" smtClean="0"/>
              <a:t>концессионных проектов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168598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Раскрытие информации</a:t>
            </a:r>
          </a:p>
        </p:txBody>
      </p:sp>
      <p:sp>
        <p:nvSpPr>
          <p:cNvPr id="27651" name="Прямоугольник 2"/>
          <p:cNvSpPr>
            <a:spLocks noChangeArrowheads="1"/>
          </p:cNvSpPr>
          <p:nvPr/>
        </p:nvSpPr>
        <p:spPr bwMode="auto">
          <a:xfrm>
            <a:off x="580297" y="1032171"/>
            <a:ext cx="8402515" cy="534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defRPr sz="12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defRPr sz="12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defRPr sz="12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defRPr sz="12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just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r>
              <a:rPr lang="ru-RU" altLang="ru-RU" sz="800" dirty="0" smtClean="0"/>
              <a:t>Информация, содержащаяся в настоящей презентации, является конфиденциальной. Получателям презентации не следует осуществлять каких-либо действий в отношении отвечающих требованиям инвестиций или связанных инвестиций (как определено в законе Великобритании «О финансовых услугах и рынках» 2000 г. и Кодексе поведения на рынке, составленном на основе этого закона), которые будут или могут являться рыночными злоупотреблениями в терминах указанного закона или аналогичных законодательных актов, действующих в какой-либо иной юрисдикции. </a:t>
            </a:r>
          </a:p>
          <a:p>
            <a:pPr algn="just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r>
              <a:rPr lang="ru-RU" altLang="ru-RU" sz="800" dirty="0" smtClean="0"/>
              <a:t>Настоящая презентация и содержащаяся в ней информация не являются рекламой, предложением или приглашением к направлению предложений, продаже, приобретению, обмену или иной передаче каких-либо ценных бумаг в Российской Федерации или какому-либо резиденту России либо в его интересах. Ни какие-либо иностранные ценные бумаги, представляющие Акции, ни какой-либо проспект эмиссии или иной связанный с ними документ не были зарегистрированы в Федеральной службе по финансовым рынкам Российской Федерации. Никакие иностранные ценные бумаги, представляющие Акции, не предназначены и не будут приняты для «размещения» или «обращения» в России (в значении этих терминов, применяемом в российском законодательстве). Никакая информация о каких-либо иностранных ценных бумагах, представляющих Акции, которая содержится в настоящей презентации, не предназначена для резидентов России или лиц, находящихся на территории Российской Федерации, за исключением случаев, когда это разрешено российским законодательством и только в предусмотренных им рамках. </a:t>
            </a:r>
          </a:p>
          <a:p>
            <a:pPr algn="just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r>
              <a:rPr lang="ru-RU" altLang="ru-RU" sz="800" dirty="0" smtClean="0"/>
              <a:t>Информация, приведенная в настоящей презентации или озвученная в устных сообщениях руководства Банка или представителей ЦБ РФ, может содержать заявления прогнозного характера. Заявления прогнозного характера могут быть сделаны в отношении любых аспектов, исключая факты, относящиеся к прошлым периодам, а также могут включать заявления касательно намерений, убеждений и текущих предположений Банка в отношении, помимо прочего, результатов деятельности Банка, его финансового положения, ликвидности, перспектив, роста, целевых показателей, стратегических направлений и отрасли, в которой Банк ведет свою деятельность. По своей сути заявления прогнозного характера связаны с рисками и неопределенностями, поскольку они относятся к событиям и зависят от обстоятельств, которые могут произойти или не произойти в будущем. Банк предупреждает вас, что заявления прогнозного характера не являются гарантией будущих показателей и что фактические результаты деятельности Банка, его финансовое положение, ликвидность и события в отрасли, в которой Банк ведет свою деятельность, могут существенным образом отличаться от того, что непосредственно выражено или подразумевается в таких заявлениях, приведенных в настоящей презентации или в устных сообщениях руководства Банка или представителей ЦБ РФ. Кроме того, даже если фактические результаты деятельности, финансовое положение, ликвидность и события в отрасли, в которой Банк ведет свою деятельность, будут соответствовать заявлениям прогнозного характера, приведенным в настоящей презентации или в устных сообщениях, эти результаты и события не обязательно будут являться индикаторами будущих результатов деятельности или событий. </a:t>
            </a:r>
          </a:p>
          <a:p>
            <a:pPr algn="just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r>
              <a:rPr lang="ru-RU" altLang="ru-RU" sz="800" dirty="0" smtClean="0"/>
              <a:t>На информацию, включенную в настоящую презентацию или в устные сообщения руководства Банка или представителей ЦБ РФ, а также на предположения в отношении полноты такой информации не следует полагаться в каких бы то ни было целях. </a:t>
            </a:r>
          </a:p>
          <a:p>
            <a:pPr algn="just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r>
              <a:rPr lang="ru-RU" altLang="ru-RU" sz="800" dirty="0" smtClean="0"/>
              <a:t>Ни Банк, ни его дочерние общества, ни ЦБ РФ, ни их соответствующие консультанты, должностные лица, работники или агенты не предоставляют каких-либо заявлений или гарантий, будь то явных или подразумеваемых, в отношении достоверности информации или выводов и не несут никакой ответственности за какие-либо убытки, возникшие каким бы то ни было образом, прямо или косвенно, в результате использования настоящей презентации или ее содержимого. </a:t>
            </a:r>
          </a:p>
          <a:p>
            <a:pPr algn="just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r>
              <a:rPr lang="ru-RU" altLang="ru-RU" sz="800" dirty="0" smtClean="0"/>
              <a:t>Настоящая презентация не адресована и не предназначена для получения или использования каким-либо лицом или организацией, которое является гражданином или которая является резидентом или находится в каком-либо населенном пункте, штате, стране или иной юрисдикции, где такое распространение, публикация, доступ или использование противоречит требованиям законодательства или где для этого в такой юрисдикции необходима регистрация или лицензия. </a:t>
            </a:r>
          </a:p>
          <a:p>
            <a:pPr algn="just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r>
              <a:rPr lang="ru-RU" altLang="ru-RU" sz="800" dirty="0" smtClean="0"/>
              <a:t>Прежде чем покинуть помещение, где проводилась презентация, вы обязаны вернуть все экземпляры и не имеете права делать копии материалов данной презентации. Вы не имеете права осуществлять запись материалов данной презентации, будь то полностью или частично. </a:t>
            </a:r>
          </a:p>
          <a:p>
            <a:pPr algn="just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r>
              <a:rPr lang="ru-RU" altLang="ru-RU" sz="800" dirty="0" smtClean="0"/>
              <a:t>В связи с предлагаемым Предложением Управляющие действуют исключительно в интересах Банка как агента ЦБ РФ, а не каких-либо иных лиц. Они не будут нести ответственности ни перед кем, кроме Банка, за обеспечение защиты, которая предоставляется клиентам Управляющих, или за предоставление консультаций в связи с предлагаемым Предложением, или по любым другим вопросам, рассматриваемым в настоящей презентации. Любому потенциальному покупателю Ценных бумаг рекомендуется самостоятельно получить независимую финансовую консультацию. Ни содержимое, ни какая-либо часть настоящего документа не были утверждены Управляющими. </a:t>
            </a:r>
          </a:p>
          <a:p>
            <a:pPr algn="just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r>
              <a:rPr lang="ru-RU" altLang="ru-RU" sz="800" dirty="0" smtClean="0"/>
              <a:t>Посещая или изучая настоящую презентацию, вы подтверждаете свое согласие с вышеуказанными положениями и обязуетесь их соблюдать. </a:t>
            </a:r>
          </a:p>
          <a:p>
            <a:pPr algn="just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8080"/>
              </a:buClr>
              <a:buSzPct val="85000"/>
              <a:buFont typeface="Wingdings" pitchFamily="2" charset="2"/>
              <a:buNone/>
            </a:pPr>
            <a:r>
              <a:rPr lang="ru-RU" altLang="ru-RU" sz="800" dirty="0" smtClean="0"/>
              <a:t>** НЕ ПРЕДНАЗНАЧЕНО ДЛЯ ПОЛНОГО ИЛИ ЧАСТИЧНОГО ОБНАРОДОВАНИЯ, РАСПРОСТРАНЕНИЯ ИЛИ ПУБЛИКАЦИИ В США, АВСТРАЛИИ, КАНАДЕ, ЯПОНИИ И РОССИЙСКОЙ ФЕДЕРАЦИИ ** </a:t>
            </a:r>
          </a:p>
        </p:txBody>
      </p:sp>
    </p:spTree>
    <p:extLst>
      <p:ext uri="{BB962C8B-B14F-4D97-AF65-F5344CB8AC3E}">
        <p14:creationId xmlns:p14="http://schemas.microsoft.com/office/powerpoint/2010/main" val="14419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08081" y="400442"/>
            <a:ext cx="6916719" cy="55399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ru-RU" kern="1200" dirty="0">
                <a:solidFill>
                  <a:srgbClr val="00703C"/>
                </a:solidFill>
                <a:latin typeface="+mn-lt"/>
                <a:cs typeface="Arial" charset="0"/>
              </a:rPr>
              <a:t>Цели реализации</a:t>
            </a:r>
            <a:r>
              <a:rPr lang="ru-RU" kern="1200" dirty="0" smtClean="0">
                <a:solidFill>
                  <a:srgbClr val="00703C"/>
                </a:solidFill>
                <a:latin typeface="+mn-lt"/>
                <a:cs typeface="Arial" charset="0"/>
              </a:rPr>
              <a:t> типового проекта </a:t>
            </a:r>
            <a:br>
              <a:rPr lang="ru-RU" kern="1200" dirty="0" smtClean="0">
                <a:solidFill>
                  <a:srgbClr val="00703C"/>
                </a:solidFill>
                <a:latin typeface="+mn-lt"/>
                <a:cs typeface="Arial" charset="0"/>
              </a:rPr>
            </a:br>
            <a:r>
              <a:rPr lang="ru-RU" kern="1200" dirty="0" smtClean="0">
                <a:solidFill>
                  <a:srgbClr val="00703C"/>
                </a:solidFill>
                <a:latin typeface="+mn-lt"/>
                <a:cs typeface="Arial" charset="0"/>
              </a:rPr>
              <a:t>модернизации системы теплоснабжения</a:t>
            </a:r>
            <a:endParaRPr lang="ru-RU" kern="1200" dirty="0">
              <a:solidFill>
                <a:srgbClr val="00703C"/>
              </a:solidFill>
              <a:latin typeface="+mn-lt"/>
              <a:cs typeface="Arial" charset="0"/>
            </a:endParaRPr>
          </a:p>
        </p:txBody>
      </p:sp>
      <p:sp>
        <p:nvSpPr>
          <p:cNvPr id="60" name="Прямоугольник 2"/>
          <p:cNvSpPr/>
          <p:nvPr/>
        </p:nvSpPr>
        <p:spPr>
          <a:xfrm>
            <a:off x="3294002" y="5714092"/>
            <a:ext cx="55682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rgbClr val="3B930F"/>
                </a:solidFill>
              </a:rPr>
              <a:t>Оптимизировать </a:t>
            </a:r>
            <a:r>
              <a:rPr lang="ru-RU" sz="1400" b="1" dirty="0">
                <a:solidFill>
                  <a:srgbClr val="3B930F"/>
                </a:solidFill>
              </a:rPr>
              <a:t>нагрузку на </a:t>
            </a:r>
            <a:r>
              <a:rPr lang="ru-RU" sz="1400" b="1" dirty="0" smtClean="0">
                <a:solidFill>
                  <a:srgbClr val="3B930F"/>
                </a:solidFill>
              </a:rPr>
              <a:t>бюджет и получателей услуг </a:t>
            </a:r>
            <a:r>
              <a:rPr lang="ru-RU" sz="1400" dirty="0"/>
              <a:t>за счет </a:t>
            </a:r>
            <a:r>
              <a:rPr lang="ru-RU" sz="1400" dirty="0" smtClean="0"/>
              <a:t>привлечения долгосрочного заемного финансирования</a:t>
            </a:r>
            <a:endParaRPr lang="ru-RU" sz="1400" dirty="0"/>
          </a:p>
        </p:txBody>
      </p:sp>
      <p:sp>
        <p:nvSpPr>
          <p:cNvPr id="61" name="Прямоугольник 3"/>
          <p:cNvSpPr/>
          <p:nvPr/>
        </p:nvSpPr>
        <p:spPr>
          <a:xfrm>
            <a:off x="755576" y="4160335"/>
            <a:ext cx="13837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3B930F"/>
                </a:solidFill>
              </a:rPr>
              <a:t>Реализация проекта позволит</a:t>
            </a:r>
            <a:endParaRPr lang="ru-RU" sz="1600" dirty="0">
              <a:solidFill>
                <a:srgbClr val="3B930F"/>
              </a:solidFill>
            </a:endParaRPr>
          </a:p>
        </p:txBody>
      </p:sp>
      <p:sp>
        <p:nvSpPr>
          <p:cNvPr id="62" name="Прямоугольник 4"/>
          <p:cNvSpPr/>
          <p:nvPr/>
        </p:nvSpPr>
        <p:spPr>
          <a:xfrm>
            <a:off x="3294002" y="3082910"/>
            <a:ext cx="56920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/>
              <a:t>О</a:t>
            </a:r>
            <a:r>
              <a:rPr lang="ru-RU" sz="1400" dirty="0" smtClean="0"/>
              <a:t>беспечить </a:t>
            </a:r>
            <a:r>
              <a:rPr lang="ru-RU" sz="1400" b="1" dirty="0">
                <a:solidFill>
                  <a:srgbClr val="3B930F"/>
                </a:solidFill>
              </a:rPr>
              <a:t>комфортные условия проживания </a:t>
            </a:r>
            <a:r>
              <a:rPr lang="ru-RU" sz="1400" dirty="0">
                <a:solidFill>
                  <a:srgbClr val="000000"/>
                </a:solidFill>
              </a:rPr>
              <a:t>для населения </a:t>
            </a:r>
            <a:r>
              <a:rPr lang="ru-RU" sz="1400" dirty="0" smtClean="0">
                <a:solidFill>
                  <a:srgbClr val="000000"/>
                </a:solidFill>
              </a:rPr>
              <a:t>за </a:t>
            </a:r>
            <a:r>
              <a:rPr lang="ru-RU" sz="1400" dirty="0">
                <a:solidFill>
                  <a:srgbClr val="000000"/>
                </a:solidFill>
              </a:rPr>
              <a:t>счет предоставления качественных и надежных услуг в сфере </a:t>
            </a:r>
            <a:r>
              <a:rPr lang="ru-RU" sz="1400" dirty="0" smtClean="0">
                <a:solidFill>
                  <a:srgbClr val="000000"/>
                </a:solidFill>
              </a:rPr>
              <a:t>теплоснабжения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63" name="Прямоугольник 5"/>
          <p:cNvSpPr/>
          <p:nvPr/>
        </p:nvSpPr>
        <p:spPr>
          <a:xfrm>
            <a:off x="3285731" y="3973686"/>
            <a:ext cx="56622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000000"/>
                </a:solidFill>
              </a:rPr>
              <a:t>О</a:t>
            </a:r>
            <a:r>
              <a:rPr lang="ru-RU" sz="1400" dirty="0" smtClean="0">
                <a:solidFill>
                  <a:srgbClr val="000000"/>
                </a:solidFill>
              </a:rPr>
              <a:t>беспечить </a:t>
            </a:r>
            <a:r>
              <a:rPr lang="ru-RU" sz="1400" b="1" dirty="0">
                <a:solidFill>
                  <a:srgbClr val="3B930F"/>
                </a:solidFill>
              </a:rPr>
              <a:t>доступность услуг в сфере теплоснабжения для потребителей </a:t>
            </a:r>
            <a:r>
              <a:rPr lang="ru-RU" sz="1400" dirty="0" smtClean="0">
                <a:solidFill>
                  <a:srgbClr val="000000"/>
                </a:solidFill>
              </a:rPr>
              <a:t>за счет повышения энергетической эффективности и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снижения потерь в системе теплоснабжения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64" name="Прямоугольник 6"/>
          <p:cNvSpPr/>
          <p:nvPr/>
        </p:nvSpPr>
        <p:spPr>
          <a:xfrm>
            <a:off x="3272905" y="4948324"/>
            <a:ext cx="5616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srgbClr val="000000"/>
                </a:solidFill>
              </a:rPr>
              <a:t>Использовать </a:t>
            </a:r>
            <a:r>
              <a:rPr lang="ru-RU" sz="1400" dirty="0">
                <a:solidFill>
                  <a:srgbClr val="000000"/>
                </a:solidFill>
              </a:rPr>
              <a:t>для развития системы теплоснабжения </a:t>
            </a:r>
            <a:r>
              <a:rPr lang="ru-RU" sz="1400" b="1" dirty="0">
                <a:solidFill>
                  <a:srgbClr val="3B930F"/>
                </a:solidFill>
              </a:rPr>
              <a:t>наиболее эффективные технологии</a:t>
            </a:r>
          </a:p>
        </p:txBody>
      </p:sp>
      <p:pic>
        <p:nvPicPr>
          <p:cNvPr id="65" name="Picture 2" descr="https://d30y9cdsu7xlg0.cloudfront.net/png/11537-20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19" y="3173848"/>
            <a:ext cx="464456" cy="46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https://d30y9cdsu7xlg0.cloudfront.net/png/358272-20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719" y="4048402"/>
            <a:ext cx="496901" cy="49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https://d30y9cdsu7xlg0.cloudfront.net/png/321349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719" y="4912953"/>
            <a:ext cx="523220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2" descr="https://d30y9cdsu7xlg0.cloudfront.net/png/23558-200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602" y="5742551"/>
            <a:ext cx="454562" cy="458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Прямоугольник 40"/>
          <p:cNvSpPr/>
          <p:nvPr/>
        </p:nvSpPr>
        <p:spPr>
          <a:xfrm>
            <a:off x="911895" y="1124744"/>
            <a:ext cx="48261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rgbClr val="3B930F"/>
                </a:solidFill>
              </a:rPr>
              <a:t>Цели реализации проекта:</a:t>
            </a:r>
            <a:endParaRPr lang="ru-RU" sz="1400" dirty="0">
              <a:solidFill>
                <a:srgbClr val="3B930F"/>
              </a:solidFill>
            </a:endParaRPr>
          </a:p>
        </p:txBody>
      </p:sp>
      <p:sp>
        <p:nvSpPr>
          <p:cNvPr id="70" name="Прямоугольник 41"/>
          <p:cNvSpPr/>
          <p:nvPr/>
        </p:nvSpPr>
        <p:spPr>
          <a:xfrm>
            <a:off x="1726355" y="2257708"/>
            <a:ext cx="6302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/>
              <a:t>Привлечение </a:t>
            </a:r>
            <a:r>
              <a:rPr lang="ru-RU" sz="1400" b="1" dirty="0">
                <a:solidFill>
                  <a:srgbClr val="3B930F"/>
                </a:solidFill>
              </a:rPr>
              <a:t>частного капитала </a:t>
            </a:r>
            <a:r>
              <a:rPr lang="ru-RU" sz="1400" dirty="0"/>
              <a:t>для </a:t>
            </a:r>
            <a:r>
              <a:rPr lang="ru-RU" sz="1400" dirty="0" smtClean="0"/>
              <a:t>создания, реконструкции и эксплуатации </a:t>
            </a:r>
            <a:r>
              <a:rPr lang="ru-RU" sz="1400" dirty="0"/>
              <a:t>систем </a:t>
            </a:r>
            <a:r>
              <a:rPr lang="ru-RU" sz="1400" dirty="0" smtClean="0"/>
              <a:t>теплоснабжения</a:t>
            </a:r>
            <a:endParaRPr lang="ru-RU" sz="1400" dirty="0"/>
          </a:p>
        </p:txBody>
      </p:sp>
      <p:sp>
        <p:nvSpPr>
          <p:cNvPr id="71" name="Прямоугольник 42"/>
          <p:cNvSpPr/>
          <p:nvPr/>
        </p:nvSpPr>
        <p:spPr>
          <a:xfrm>
            <a:off x="1726354" y="1476072"/>
            <a:ext cx="7022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/>
              <a:t>Обеспечение </a:t>
            </a:r>
            <a:r>
              <a:rPr lang="ru-RU" sz="1400" b="1" dirty="0">
                <a:solidFill>
                  <a:srgbClr val="3B930F"/>
                </a:solidFill>
              </a:rPr>
              <a:t>надежного и качественного </a:t>
            </a:r>
            <a:r>
              <a:rPr lang="ru-RU" sz="1400" dirty="0" smtClean="0"/>
              <a:t>предоставления услуг теплоснабжения потребителям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97886" y="1414517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3B930F"/>
                </a:solidFill>
              </a:rPr>
              <a:t>1</a:t>
            </a:r>
            <a:r>
              <a:rPr lang="en-US" sz="3600" dirty="0" smtClean="0">
                <a:solidFill>
                  <a:srgbClr val="3B930F"/>
                </a:solidFill>
              </a:rPr>
              <a:t>.</a:t>
            </a:r>
            <a:endParaRPr lang="ru-RU" sz="3600" dirty="0">
              <a:solidFill>
                <a:srgbClr val="3B930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49946" y="2179023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3B930F"/>
                </a:solidFill>
              </a:rPr>
              <a:t>2</a:t>
            </a:r>
            <a:r>
              <a:rPr lang="en-US" sz="3600" dirty="0" smtClean="0">
                <a:solidFill>
                  <a:srgbClr val="3B930F"/>
                </a:solidFill>
              </a:rPr>
              <a:t>.</a:t>
            </a:r>
            <a:endParaRPr lang="ru-RU" sz="3600" dirty="0">
              <a:solidFill>
                <a:srgbClr val="3B930F"/>
              </a:solidFill>
            </a:endParaRPr>
          </a:p>
        </p:txBody>
      </p:sp>
      <p:sp>
        <p:nvSpPr>
          <p:cNvPr id="74" name="Нашивка 9"/>
          <p:cNvSpPr/>
          <p:nvPr/>
        </p:nvSpPr>
        <p:spPr>
          <a:xfrm>
            <a:off x="1979712" y="3036743"/>
            <a:ext cx="504056" cy="3272577"/>
          </a:xfrm>
          <a:prstGeom prst="chevron">
            <a:avLst>
              <a:gd name="adj" fmla="val 8376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9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Соединительная линия уступом 175"/>
          <p:cNvCxnSpPr>
            <a:stCxn id="30" idx="1"/>
            <a:endCxn id="24" idx="2"/>
          </p:cNvCxnSpPr>
          <p:nvPr/>
        </p:nvCxnSpPr>
        <p:spPr>
          <a:xfrm rot="10800000">
            <a:off x="4802666" y="3977270"/>
            <a:ext cx="921463" cy="1674638"/>
          </a:xfrm>
          <a:prstGeom prst="bentConnector2">
            <a:avLst/>
          </a:prstGeom>
          <a:ln w="15875">
            <a:solidFill>
              <a:schemeClr val="accent1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Возможность финансирования Проектов  в теплоснабжении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61017" y="1161107"/>
            <a:ext cx="77420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C 01/01/2017 </a:t>
            </a:r>
            <a:r>
              <a:rPr lang="ru-RU" sz="1400" dirty="0" smtClean="0"/>
              <a:t>вступили в силу изменения в Закон о концессионных соглашениях: «…</a:t>
            </a:r>
            <a:r>
              <a:rPr lang="ru-RU" sz="1400" b="1" dirty="0">
                <a:solidFill>
                  <a:srgbClr val="3B930F"/>
                </a:solidFill>
                <a:latin typeface="+mj-lt"/>
              </a:rPr>
              <a:t>третьей стороной </a:t>
            </a:r>
            <a:r>
              <a:rPr lang="ru-RU" sz="1400" dirty="0"/>
              <a:t>в обязательном порядке является также  </a:t>
            </a:r>
            <a:r>
              <a:rPr lang="ru-RU" sz="1400" b="1" dirty="0" smtClean="0">
                <a:solidFill>
                  <a:srgbClr val="3B930F"/>
                </a:solidFill>
                <a:latin typeface="+mj-lt"/>
              </a:rPr>
              <a:t>Субъе</a:t>
            </a:r>
            <a:r>
              <a:rPr lang="ru-RU" sz="1400" b="1" dirty="0">
                <a:solidFill>
                  <a:srgbClr val="3B930F"/>
                </a:solidFill>
                <a:latin typeface="+mj-lt"/>
              </a:rPr>
              <a:t>кт</a:t>
            </a:r>
            <a:r>
              <a:rPr lang="ru-RU" sz="1400" dirty="0" smtClean="0"/>
              <a:t> </a:t>
            </a:r>
            <a:r>
              <a:rPr lang="ru-RU" sz="1400" b="1" dirty="0">
                <a:solidFill>
                  <a:srgbClr val="3B930F"/>
                </a:solidFill>
                <a:latin typeface="+mj-lt"/>
              </a:rPr>
              <a:t>Российской Федерации</a:t>
            </a:r>
            <a:r>
              <a:rPr lang="ru-RU" sz="1400" dirty="0"/>
              <a:t>, в границах территории которого находится имущество, передаваемое концессионеру по концессионному соглашению…» </a:t>
            </a:r>
          </a:p>
          <a:p>
            <a:r>
              <a:rPr lang="ru-RU" sz="1000" dirty="0" smtClean="0"/>
              <a:t>(</a:t>
            </a:r>
            <a:r>
              <a:rPr lang="ru-RU" sz="1000" dirty="0"/>
              <a:t>Статья 39, Федеральный закон от 21.07.2005 N 115-ФЗ «О концессионных соглашениях</a:t>
            </a:r>
            <a:r>
              <a:rPr lang="ru-RU" sz="1000" dirty="0" smtClean="0"/>
              <a:t>»)</a:t>
            </a:r>
            <a:endParaRPr lang="ru-RU" sz="10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160256" y="2420888"/>
            <a:ext cx="7660216" cy="3711475"/>
            <a:chOff x="1160256" y="2420888"/>
            <a:chExt cx="7660216" cy="3711475"/>
          </a:xfrm>
        </p:grpSpPr>
        <p:cxnSp>
          <p:nvCxnSpPr>
            <p:cNvPr id="17" name="Соединительная линия уступом 175"/>
            <p:cNvCxnSpPr>
              <a:stCxn id="30" idx="3"/>
              <a:endCxn id="25" idx="2"/>
            </p:cNvCxnSpPr>
            <p:nvPr/>
          </p:nvCxnSpPr>
          <p:spPr>
            <a:xfrm flipV="1">
              <a:off x="7117092" y="3989255"/>
              <a:ext cx="839284" cy="1662653"/>
            </a:xfrm>
            <a:prstGeom prst="bentConnector2">
              <a:avLst/>
            </a:prstGeom>
            <a:ln w="15875">
              <a:solidFill>
                <a:schemeClr val="accent1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12"/>
            <p:cNvCxnSpPr/>
            <p:nvPr/>
          </p:nvCxnSpPr>
          <p:spPr>
            <a:xfrm flipH="1">
              <a:off x="5580112" y="3689238"/>
              <a:ext cx="2103634" cy="0"/>
            </a:xfrm>
            <a:prstGeom prst="straightConnector1">
              <a:avLst/>
            </a:prstGeom>
            <a:ln w="15875">
              <a:solidFill>
                <a:schemeClr val="accent1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36"/>
            <p:cNvCxnSpPr/>
            <p:nvPr/>
          </p:nvCxnSpPr>
          <p:spPr>
            <a:xfrm>
              <a:off x="2186786" y="3181038"/>
              <a:ext cx="1809150" cy="0"/>
            </a:xfrm>
            <a:prstGeom prst="straightConnector1">
              <a:avLst/>
            </a:prstGeom>
            <a:ln w="15875">
              <a:solidFill>
                <a:schemeClr val="accent1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112"/>
            <p:cNvCxnSpPr/>
            <p:nvPr/>
          </p:nvCxnSpPr>
          <p:spPr>
            <a:xfrm flipH="1">
              <a:off x="2195736" y="3685094"/>
              <a:ext cx="2103634" cy="0"/>
            </a:xfrm>
            <a:prstGeom prst="straightConnector1">
              <a:avLst/>
            </a:prstGeom>
            <a:ln w="15875">
              <a:solidFill>
                <a:schemeClr val="accent1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36"/>
            <p:cNvCxnSpPr/>
            <p:nvPr/>
          </p:nvCxnSpPr>
          <p:spPr>
            <a:xfrm>
              <a:off x="5580112" y="3181038"/>
              <a:ext cx="1862999" cy="0"/>
            </a:xfrm>
            <a:prstGeom prst="straightConnector1">
              <a:avLst/>
            </a:prstGeom>
            <a:ln w="15875">
              <a:solidFill>
                <a:schemeClr val="accent1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5"/>
            <p:cNvSpPr/>
            <p:nvPr/>
          </p:nvSpPr>
          <p:spPr>
            <a:xfrm>
              <a:off x="4025217" y="2969158"/>
              <a:ext cx="1554895" cy="1008112"/>
            </a:xfrm>
            <a:prstGeom prst="rect">
              <a:avLst/>
            </a:prstGeom>
            <a:solidFill>
              <a:srgbClr val="92D050"/>
            </a:solidFill>
            <a:ln w="12700" cmpd="sng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Концессионер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Прямоугольник 50"/>
            <p:cNvSpPr/>
            <p:nvPr/>
          </p:nvSpPr>
          <p:spPr>
            <a:xfrm>
              <a:off x="7443111" y="2981143"/>
              <a:ext cx="1026530" cy="1008112"/>
            </a:xfrm>
            <a:prstGeom prst="rect">
              <a:avLst/>
            </a:prstGeom>
            <a:solidFill>
              <a:srgbClr val="FF9900"/>
            </a:solidFill>
            <a:ln w="12700" cmpd="sng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>
                  <a:solidFill>
                    <a:schemeClr val="tx1"/>
                  </a:solidFill>
                </a:rPr>
                <a:t>Концедент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37691" y="2420888"/>
              <a:ext cx="18426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  <a:latin typeface="+mn-lt"/>
                </a:rPr>
                <a:t>Создание объектов теплоснабжения</a:t>
              </a:r>
              <a:endParaRPr lang="ru-RU" sz="1000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27" name="Скругленный прямоугольник 101"/>
            <p:cNvSpPr/>
            <p:nvPr/>
          </p:nvSpPr>
          <p:spPr>
            <a:xfrm>
              <a:off x="2594369" y="2504826"/>
              <a:ext cx="1059289" cy="314424"/>
            </a:xfrm>
            <a:prstGeom prst="round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</a:rPr>
                <a:t>Кредит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Скругленный прямоугольник 131"/>
            <p:cNvSpPr/>
            <p:nvPr/>
          </p:nvSpPr>
          <p:spPr>
            <a:xfrm>
              <a:off x="2483768" y="4117142"/>
              <a:ext cx="1347576" cy="346753"/>
            </a:xfrm>
            <a:prstGeom prst="round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</a:rPr>
                <a:t>Возврат кредита  и уплата процентов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6228184" y="2920006"/>
              <a:ext cx="504056" cy="476894"/>
              <a:chOff x="6682579" y="2951944"/>
              <a:chExt cx="504056" cy="476894"/>
            </a:xfrm>
          </p:grpSpPr>
          <p:sp>
            <p:nvSpPr>
              <p:cNvPr id="48" name="Скругленный прямоугольник 116"/>
              <p:cNvSpPr/>
              <p:nvPr/>
            </p:nvSpPr>
            <p:spPr>
              <a:xfrm>
                <a:off x="6682579" y="2951944"/>
                <a:ext cx="504056" cy="476894"/>
              </a:xfrm>
              <a:prstGeom prst="roundRect">
                <a:avLst/>
              </a:prstGeom>
              <a:solidFill>
                <a:schemeClr val="bg1"/>
              </a:solidFill>
              <a:ln w="9525">
                <a:solidFill>
                  <a:srgbClr val="16578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8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9" name="Picture 14" descr="https://d30y9cdsu7xlg0.cloudfront.net/png/349516-20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6209" y="3011035"/>
                <a:ext cx="360533" cy="3605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Прямоугольник 148"/>
            <p:cNvSpPr/>
            <p:nvPr/>
          </p:nvSpPr>
          <p:spPr>
            <a:xfrm>
              <a:off x="5724128" y="5171453"/>
              <a:ext cx="1392964" cy="960910"/>
            </a:xfrm>
            <a:prstGeom prst="rect">
              <a:avLst/>
            </a:prstGeom>
            <a:solidFill>
              <a:srgbClr val="FF9900"/>
            </a:solidFill>
            <a:ln w="12700" cmpd="sng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Субъект РФ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2871986" y="3469070"/>
              <a:ext cx="504056" cy="476894"/>
              <a:chOff x="2871986" y="3645024"/>
              <a:chExt cx="504056" cy="476894"/>
            </a:xfrm>
          </p:grpSpPr>
          <p:sp>
            <p:nvSpPr>
              <p:cNvPr id="46" name="Скругленный прямоугольник 132"/>
              <p:cNvSpPr/>
              <p:nvPr/>
            </p:nvSpPr>
            <p:spPr>
              <a:xfrm>
                <a:off x="2871986" y="3645024"/>
                <a:ext cx="504056" cy="476894"/>
              </a:xfrm>
              <a:prstGeom prst="roundRect">
                <a:avLst/>
              </a:prstGeom>
              <a:solidFill>
                <a:schemeClr val="bg1"/>
              </a:solidFill>
              <a:ln w="9525">
                <a:solidFill>
                  <a:srgbClr val="16578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8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7" name="Picture 26" descr="https://d30y9cdsu7xlg0.cloudfront.net/png/539158-200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9998" y="3732260"/>
                <a:ext cx="288032" cy="2880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" name="Скругленный прямоугольник 117"/>
            <p:cNvSpPr/>
            <p:nvPr/>
          </p:nvSpPr>
          <p:spPr>
            <a:xfrm>
              <a:off x="5508104" y="3973126"/>
              <a:ext cx="1935007" cy="612934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</a:rPr>
                <a:t>Предоставление объектов</a:t>
              </a:r>
              <a:r>
                <a:rPr lang="ru-RU" sz="1000" b="1" dirty="0" smtClean="0"/>
                <a:t> и выплата компенсации при прекращении</a:t>
              </a:r>
              <a:endParaRPr lang="ru-RU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4" name="Группа 33"/>
            <p:cNvGrpSpPr/>
            <p:nvPr/>
          </p:nvGrpSpPr>
          <p:grpSpPr>
            <a:xfrm>
              <a:off x="6228184" y="3485805"/>
              <a:ext cx="504056" cy="487321"/>
              <a:chOff x="6682579" y="3517743"/>
              <a:chExt cx="504056" cy="487321"/>
            </a:xfrm>
          </p:grpSpPr>
          <p:sp>
            <p:nvSpPr>
              <p:cNvPr id="44" name="Скругленный прямоугольник 114"/>
              <p:cNvSpPr/>
              <p:nvPr/>
            </p:nvSpPr>
            <p:spPr>
              <a:xfrm>
                <a:off x="6682579" y="3517743"/>
                <a:ext cx="504056" cy="476894"/>
              </a:xfrm>
              <a:prstGeom prst="roundRect">
                <a:avLst/>
              </a:prstGeom>
              <a:solidFill>
                <a:schemeClr val="bg1"/>
              </a:solidFill>
              <a:ln w="9525">
                <a:solidFill>
                  <a:srgbClr val="16578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8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5" name="Picture 2" descr="C:\Users\Gaynutdinov-TR\Downloads\untitled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08043" y="3537064"/>
                <a:ext cx="468000" cy="46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5" name="Прямоугольник 50"/>
            <p:cNvSpPr/>
            <p:nvPr/>
          </p:nvSpPr>
          <p:spPr>
            <a:xfrm>
              <a:off x="1160256" y="2974505"/>
              <a:ext cx="1026530" cy="1008112"/>
            </a:xfrm>
            <a:prstGeom prst="rect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</a:rPr>
                <a:t>Банк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2871986" y="2927262"/>
              <a:ext cx="504056" cy="476894"/>
              <a:chOff x="1805353" y="1484784"/>
              <a:chExt cx="504056" cy="476894"/>
            </a:xfrm>
          </p:grpSpPr>
          <p:sp>
            <p:nvSpPr>
              <p:cNvPr id="42" name="Скругленный прямоугольник 196"/>
              <p:cNvSpPr/>
              <p:nvPr/>
            </p:nvSpPr>
            <p:spPr>
              <a:xfrm>
                <a:off x="1805353" y="1484784"/>
                <a:ext cx="504056" cy="476894"/>
              </a:xfrm>
              <a:prstGeom prst="roundRect">
                <a:avLst/>
              </a:prstGeom>
              <a:solidFill>
                <a:schemeClr val="bg1"/>
              </a:solidFill>
              <a:ln w="9525">
                <a:solidFill>
                  <a:srgbClr val="165788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ru-RU" sz="8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3" name="Picture 28" descr="https://d30y9cdsu7xlg0.cloudfront.net/png/458827-200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6931" y="1538275"/>
                <a:ext cx="369912" cy="369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7" name="TextBox 36"/>
            <p:cNvSpPr txBox="1"/>
            <p:nvPr/>
          </p:nvSpPr>
          <p:spPr>
            <a:xfrm>
              <a:off x="7265062" y="5285268"/>
              <a:ext cx="155541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chemeClr val="tx1"/>
                  </a:solidFill>
                  <a:latin typeface="+mn-lt"/>
                </a:rPr>
                <a:t>Обеспечение выплаты компенсации при прекращении</a:t>
              </a:r>
              <a:endParaRPr lang="ru-RU" sz="1000" b="1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38" name="Скругленный прямоугольник 162"/>
            <p:cNvSpPr/>
            <p:nvPr/>
          </p:nvSpPr>
          <p:spPr>
            <a:xfrm>
              <a:off x="4546758" y="4316331"/>
              <a:ext cx="504056" cy="476894"/>
            </a:xfrm>
            <a:prstGeom prst="roundRect">
              <a:avLst/>
            </a:prstGeom>
            <a:ln w="127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800" b="1" dirty="0">
                <a:solidFill>
                  <a:schemeClr val="tx1"/>
                </a:solidFill>
              </a:endParaRPr>
            </a:p>
          </p:txBody>
        </p:sp>
        <p:pic>
          <p:nvPicPr>
            <p:cNvPr id="39" name="Picture 22" descr="https://d30y9cdsu7xlg0.cloudfront.net/png/426701-200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1899" y="4374908"/>
              <a:ext cx="352235" cy="35223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xtLst/>
          </p:spPr>
        </p:pic>
        <p:sp>
          <p:nvSpPr>
            <p:cNvPr id="40" name="Скругленный прямоугольник 162"/>
            <p:cNvSpPr/>
            <p:nvPr/>
          </p:nvSpPr>
          <p:spPr>
            <a:xfrm>
              <a:off x="7740352" y="4320258"/>
              <a:ext cx="504056" cy="476894"/>
            </a:xfrm>
            <a:prstGeom prst="roundRect">
              <a:avLst/>
            </a:prstGeom>
            <a:ln w="127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800" b="1" dirty="0">
                <a:solidFill>
                  <a:schemeClr val="tx1"/>
                </a:solidFill>
              </a:endParaRPr>
            </a:p>
          </p:txBody>
        </p:sp>
        <p:pic>
          <p:nvPicPr>
            <p:cNvPr id="41" name="Picture 22" descr="https://d30y9cdsu7xlg0.cloudfront.net/png/426701-200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5493" y="4378835"/>
              <a:ext cx="352235" cy="352235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xtLst/>
          </p:spPr>
        </p:pic>
      </p:grpSp>
      <p:sp>
        <p:nvSpPr>
          <p:cNvPr id="50" name="TextBox 49"/>
          <p:cNvSpPr txBox="1"/>
          <p:nvPr/>
        </p:nvSpPr>
        <p:spPr>
          <a:xfrm>
            <a:off x="1160256" y="4766223"/>
            <a:ext cx="2829241" cy="1328023"/>
          </a:xfrm>
          <a:prstGeom prst="roundRect">
            <a:avLst/>
          </a:prstGeom>
          <a:pattFill prst="pct5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 smtClean="0">
                <a:solidFill>
                  <a:schemeClr val="tx1"/>
                </a:solidFill>
              </a:rPr>
              <a:t>Новеллы концессионного законодательства и законодательства о тарифном регулировании дают </a:t>
            </a:r>
            <a:r>
              <a:rPr lang="ru-RU" sz="1200" dirty="0" smtClean="0">
                <a:solidFill>
                  <a:schemeClr val="tx1"/>
                </a:solidFill>
              </a:rPr>
              <a:t>уверенность  по </a:t>
            </a:r>
            <a:r>
              <a:rPr lang="ru-RU" sz="1200" dirty="0" smtClean="0">
                <a:solidFill>
                  <a:schemeClr val="tx1"/>
                </a:solidFill>
              </a:rPr>
              <a:t>денежному потоку и возврату </a:t>
            </a:r>
            <a:r>
              <a:rPr lang="ru-RU" sz="1200" dirty="0" smtClean="0">
                <a:solidFill>
                  <a:schemeClr val="tx1"/>
                </a:solidFill>
              </a:rPr>
              <a:t>инвестированных средств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51" name="Прямая соединительная линия 50"/>
          <p:cNvCxnSpPr>
            <a:stCxn id="38" idx="1"/>
          </p:cNvCxnSpPr>
          <p:nvPr/>
        </p:nvCxnSpPr>
        <p:spPr bwMode="auto">
          <a:xfrm flipH="1">
            <a:off x="4010390" y="4554778"/>
            <a:ext cx="536368" cy="616675"/>
          </a:xfrm>
          <a:prstGeom prst="line">
            <a:avLst/>
          </a:prstGeom>
          <a:ln>
            <a:prstDash val="lgDash"/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40" idx="1"/>
          </p:cNvCxnSpPr>
          <p:nvPr/>
        </p:nvCxnSpPr>
        <p:spPr bwMode="auto">
          <a:xfrm flipH="1">
            <a:off x="3989497" y="4558705"/>
            <a:ext cx="3750855" cy="612748"/>
          </a:xfrm>
          <a:prstGeom prst="line">
            <a:avLst/>
          </a:prstGeom>
          <a:ln>
            <a:prstDash val="lgDash"/>
            <a:headEnd type="oval" w="med" len="med"/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096710" y="5373216"/>
            <a:ext cx="1411394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+mn-lt"/>
              </a:rPr>
              <a:t>Обеспечение утверждения тарифа</a:t>
            </a:r>
            <a:endParaRPr lang="ru-RU" sz="10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6556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параметры проекта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10703" y="1052736"/>
            <a:ext cx="7546438" cy="463109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t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marL="0" lvl="1">
              <a:spcBef>
                <a:spcPts val="600"/>
              </a:spcBef>
              <a:buSzPct val="125000"/>
            </a:pPr>
            <a:r>
              <a:rPr lang="ru-RU" sz="1400" dirty="0" smtClean="0">
                <a:solidFill>
                  <a:schemeClr val="tx2"/>
                </a:solidFill>
                <a:latin typeface="+mj-lt"/>
              </a:rPr>
              <a:t>Реализация проекта </a:t>
            </a:r>
            <a:r>
              <a:rPr lang="ru-RU" sz="1400" b="1" dirty="0" smtClean="0">
                <a:solidFill>
                  <a:srgbClr val="3B930F"/>
                </a:solidFill>
                <a:latin typeface="+mj-lt"/>
              </a:rPr>
              <a:t>на основе концессионного соглашения </a:t>
            </a:r>
            <a:r>
              <a:rPr lang="ru-RU" sz="1400" dirty="0" smtClean="0">
                <a:solidFill>
                  <a:schemeClr val="tx2"/>
                </a:solidFill>
                <a:latin typeface="+mj-lt"/>
              </a:rPr>
              <a:t>(далее – КС) в соответствии с ФЗ 115 "О концессионных соглашениях"</a:t>
            </a:r>
            <a:endParaRPr lang="ru-RU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6782" y="1772816"/>
            <a:ext cx="5975611" cy="936104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t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marL="180975" lvl="1" indent="-171450">
              <a:spcAft>
                <a:spcPts val="400"/>
              </a:spcAft>
              <a:buSzPct val="125000"/>
              <a:buBlip>
                <a:blip r:embed="rId2"/>
              </a:buBlip>
            </a:pPr>
            <a:r>
              <a:rPr lang="ru-RU" sz="1200" dirty="0">
                <a:latin typeface="+mn-lt"/>
              </a:rPr>
              <a:t>Концедент – муниципальное </a:t>
            </a:r>
            <a:r>
              <a:rPr lang="ru-RU" sz="1200" dirty="0" smtClean="0">
                <a:latin typeface="+mn-lt"/>
              </a:rPr>
              <a:t>образование</a:t>
            </a:r>
            <a:endParaRPr lang="ru-RU" sz="1200" dirty="0">
              <a:latin typeface="+mn-lt"/>
            </a:endParaRPr>
          </a:p>
          <a:p>
            <a:pPr marL="180975" lvl="1" indent="-171450">
              <a:spcAft>
                <a:spcPts val="400"/>
              </a:spcAft>
              <a:buSzPct val="125000"/>
              <a:buBlip>
                <a:blip r:embed="rId2"/>
              </a:buBlip>
            </a:pPr>
            <a:r>
              <a:rPr lang="ru-RU" sz="1200" dirty="0">
                <a:latin typeface="+mn-lt"/>
              </a:rPr>
              <a:t>Концессионер – юридическое лицо, </a:t>
            </a:r>
            <a:r>
              <a:rPr lang="ru-RU" sz="1200" dirty="0" smtClean="0">
                <a:latin typeface="+mn-lt"/>
              </a:rPr>
              <a:t>инд. предприниматель</a:t>
            </a:r>
            <a:endParaRPr lang="ru-RU" sz="1200" dirty="0">
              <a:latin typeface="+mn-lt"/>
            </a:endParaRPr>
          </a:p>
          <a:p>
            <a:pPr marL="180975" lvl="1" indent="-171450">
              <a:spcAft>
                <a:spcPts val="400"/>
              </a:spcAft>
              <a:buSzPct val="125000"/>
              <a:buBlip>
                <a:blip r:embed="rId2"/>
              </a:buBlip>
            </a:pPr>
            <a:r>
              <a:rPr lang="ru-RU" sz="1200" dirty="0" smtClean="0"/>
              <a:t>Субъект РФ</a:t>
            </a:r>
            <a:endParaRPr lang="ru-RU" sz="1200" dirty="0">
              <a:latin typeface="+mn-lt"/>
            </a:endParaRPr>
          </a:p>
          <a:p>
            <a:pPr marL="180975" lvl="1" indent="-171450">
              <a:spcAft>
                <a:spcPts val="400"/>
              </a:spcAft>
              <a:buSzPct val="125000"/>
              <a:buBlip>
                <a:blip r:embed="rId2"/>
              </a:buBlip>
            </a:pPr>
            <a:r>
              <a:rPr lang="ru-RU" sz="1200" dirty="0">
                <a:latin typeface="+mn-lt"/>
              </a:rPr>
              <a:t>Муниципальное унитарное </a:t>
            </a:r>
            <a:r>
              <a:rPr lang="ru-RU" sz="1200" dirty="0" smtClean="0">
                <a:latin typeface="+mn-lt"/>
              </a:rPr>
              <a:t>предприятие</a:t>
            </a:r>
            <a:endParaRPr lang="ru-RU" sz="1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0140" y="5780446"/>
            <a:ext cx="5669826" cy="444948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t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marL="0" lvl="1">
              <a:spcBef>
                <a:spcPts val="600"/>
              </a:spcBef>
              <a:buSzPct val="125000"/>
            </a:pPr>
            <a:r>
              <a:rPr lang="ru-RU" sz="1200" dirty="0" smtClean="0">
                <a:latin typeface="+mj-lt"/>
              </a:rPr>
              <a:t>Заключение КС планируется осуществить без проведения конкурса </a:t>
            </a:r>
            <a:r>
              <a:rPr lang="ru-RU" sz="1200" b="1" dirty="0" smtClean="0">
                <a:solidFill>
                  <a:srgbClr val="3B930F"/>
                </a:solidFill>
                <a:latin typeface="+mj-lt"/>
              </a:rPr>
              <a:t>в порядке частной концессионной инициативы</a:t>
            </a:r>
            <a:endParaRPr lang="ru-RU" sz="1200" dirty="0" smtClean="0">
              <a:solidFill>
                <a:srgbClr val="3B930F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4132" y="2162611"/>
            <a:ext cx="1115565" cy="249791"/>
          </a:xfrm>
          <a:prstGeom prst="rect">
            <a:avLst/>
          </a:prstGeom>
          <a:noFill/>
        </p:spPr>
        <p:txBody>
          <a:bodyPr wrap="square" lIns="0" tIns="45715" rIns="0" bIns="45715" rtlCol="0">
            <a:spAutoFit/>
          </a:bodyPr>
          <a:lstStyle>
            <a:defPPr>
              <a:defRPr lang="ru-RU"/>
            </a:defPPr>
            <a:lvl1pPr>
              <a:defRPr sz="11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Стороны КС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864994" y="1868873"/>
            <a:ext cx="2008791" cy="837265"/>
          </a:xfrm>
          <a:prstGeom prst="homePlate">
            <a:avLst>
              <a:gd name="adj" fmla="val 17148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618899" y="5796330"/>
            <a:ext cx="1085006" cy="411427"/>
          </a:xfrm>
          <a:prstGeom prst="rect">
            <a:avLst/>
          </a:prstGeom>
          <a:noFill/>
        </p:spPr>
        <p:txBody>
          <a:bodyPr wrap="square" lIns="0" tIns="45715" rIns="0" bIns="45715" rtlCol="0">
            <a:spAutoFit/>
          </a:bodyPr>
          <a:lstStyle>
            <a:defPPr>
              <a:defRPr lang="ru-RU"/>
            </a:defPPr>
            <a:lvl1pPr>
              <a:defRPr sz="11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Порядок заключения КС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896219" y="5624996"/>
            <a:ext cx="2008791" cy="756332"/>
          </a:xfrm>
          <a:prstGeom prst="homePlate">
            <a:avLst>
              <a:gd name="adj" fmla="val 17148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605865" y="3158648"/>
            <a:ext cx="1115565" cy="249791"/>
          </a:xfrm>
          <a:prstGeom prst="rect">
            <a:avLst/>
          </a:prstGeom>
          <a:noFill/>
        </p:spPr>
        <p:txBody>
          <a:bodyPr wrap="square" lIns="0" tIns="45715" rIns="0" bIns="45715" rtlCol="0">
            <a:spAutoFit/>
          </a:bodyPr>
          <a:lstStyle>
            <a:defPPr>
              <a:defRPr lang="ru-RU"/>
            </a:defPPr>
            <a:lvl1pPr>
              <a:defRPr sz="11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Предмет КС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878283" y="2903356"/>
            <a:ext cx="2008791" cy="760375"/>
          </a:xfrm>
          <a:prstGeom prst="homePlate">
            <a:avLst>
              <a:gd name="adj" fmla="val 17148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071805" y="2929813"/>
            <a:ext cx="5680596" cy="687576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marL="0" lvl="1">
              <a:spcBef>
                <a:spcPts val="600"/>
              </a:spcBef>
              <a:buSzPct val="125000"/>
            </a:pPr>
            <a:r>
              <a:rPr lang="ru-RU" sz="1200" b="1" dirty="0" smtClean="0">
                <a:solidFill>
                  <a:srgbClr val="3B930F"/>
                </a:solidFill>
                <a:latin typeface="+mj-lt"/>
              </a:rPr>
              <a:t>Концессионер обязуется</a:t>
            </a:r>
            <a:r>
              <a:rPr lang="ru-RU" sz="1200" b="1" dirty="0" smtClean="0">
                <a:latin typeface="+mj-lt"/>
              </a:rPr>
              <a:t> </a:t>
            </a:r>
            <a:r>
              <a:rPr lang="ru-RU" sz="1200" dirty="0" smtClean="0">
                <a:latin typeface="+mj-lt"/>
              </a:rPr>
              <a:t>привлечь финансирование Проекта, создать / реконструировать объекты теплоснабжения, осуществлять их эксплуатацию, осуществлять деятельность по теплоснабжению и горячему водоснабжению потребителей</a:t>
            </a:r>
          </a:p>
        </p:txBody>
      </p:sp>
      <p:pic>
        <p:nvPicPr>
          <p:cNvPr id="14" name="Picture 4" descr="https://d30y9cdsu7xlg0.cloudfront.net/png/578401-20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36" y="2081467"/>
            <a:ext cx="406663" cy="41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d30y9cdsu7xlg0.cloudfront.net/png/531117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26" y="3085129"/>
            <a:ext cx="383130" cy="3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d30y9cdsu7xlg0.cloudfront.net/png/204132-200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94" y="5831268"/>
            <a:ext cx="339270" cy="34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86173" y="4812567"/>
            <a:ext cx="5669826" cy="444948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marL="0" lvl="1">
              <a:spcBef>
                <a:spcPts val="600"/>
              </a:spcBef>
              <a:buSzPct val="125000"/>
            </a:pPr>
            <a:r>
              <a:rPr lang="ru-RU" sz="1200" b="1" dirty="0" smtClean="0">
                <a:solidFill>
                  <a:srgbClr val="3B930F"/>
                </a:solidFill>
                <a:latin typeface="+mj-lt"/>
              </a:rPr>
              <a:t>10 – 15 лет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11335" y="4901326"/>
            <a:ext cx="1041158" cy="249791"/>
          </a:xfrm>
          <a:prstGeom prst="rect">
            <a:avLst/>
          </a:prstGeom>
          <a:noFill/>
        </p:spPr>
        <p:txBody>
          <a:bodyPr wrap="square" lIns="0" tIns="45715" rIns="0" bIns="45715" rtlCol="0">
            <a:spAutoFit/>
          </a:bodyPr>
          <a:lstStyle>
            <a:defPPr>
              <a:defRPr lang="ru-RU"/>
            </a:defPPr>
            <a:lvl1pPr>
              <a:defRPr sz="11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Срок КС</a:t>
            </a:r>
            <a:endParaRPr lang="ru-RU" dirty="0"/>
          </a:p>
        </p:txBody>
      </p:sp>
      <p:sp>
        <p:nvSpPr>
          <p:cNvPr id="19" name="Пятиугольник 18"/>
          <p:cNvSpPr/>
          <p:nvPr/>
        </p:nvSpPr>
        <p:spPr>
          <a:xfrm>
            <a:off x="890406" y="4726078"/>
            <a:ext cx="2008791" cy="622770"/>
          </a:xfrm>
          <a:prstGeom prst="homePlate">
            <a:avLst>
              <a:gd name="adj" fmla="val 17148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074907" y="3947579"/>
            <a:ext cx="5669826" cy="444948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marL="0" lvl="1">
              <a:spcBef>
                <a:spcPts val="600"/>
              </a:spcBef>
              <a:buSzPct val="125000"/>
            </a:pPr>
            <a:r>
              <a:rPr lang="ru-RU" sz="1200" b="1" dirty="0" smtClean="0">
                <a:solidFill>
                  <a:srgbClr val="3B930F"/>
                </a:solidFill>
                <a:latin typeface="+mj-lt"/>
              </a:rPr>
              <a:t>Объекты теплоснабжения </a:t>
            </a:r>
            <a:r>
              <a:rPr lang="ru-RU" sz="1200" dirty="0" smtClean="0">
                <a:latin typeface="+mj-lt"/>
              </a:rPr>
              <a:t>(тепловые сети и источники тепловой энергии)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86907" y="4048759"/>
            <a:ext cx="1041158" cy="249791"/>
          </a:xfrm>
          <a:prstGeom prst="rect">
            <a:avLst/>
          </a:prstGeom>
          <a:noFill/>
        </p:spPr>
        <p:txBody>
          <a:bodyPr wrap="square" lIns="0" tIns="45715" rIns="0" bIns="45715" rtlCol="0">
            <a:spAutoFit/>
          </a:bodyPr>
          <a:lstStyle>
            <a:defPPr>
              <a:defRPr lang="ru-RU"/>
            </a:defPPr>
            <a:lvl1pPr>
              <a:defRPr sz="11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Объект КС</a:t>
            </a:r>
            <a:endParaRPr lang="ru-RU" dirty="0"/>
          </a:p>
        </p:txBody>
      </p:sp>
      <p:sp>
        <p:nvSpPr>
          <p:cNvPr id="22" name="Пятиугольник 21"/>
          <p:cNvSpPr/>
          <p:nvPr/>
        </p:nvSpPr>
        <p:spPr>
          <a:xfrm>
            <a:off x="888654" y="3858490"/>
            <a:ext cx="2008791" cy="630329"/>
          </a:xfrm>
          <a:prstGeom prst="homePlate">
            <a:avLst>
              <a:gd name="adj" fmla="val 17148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12" descr="https://d30y9cdsu7xlg0.cloudfront.net/png/408819-200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26" y="3967382"/>
            <a:ext cx="407123" cy="41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https://d30y9cdsu7xlg0.cloudfront.net/png/17392-200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53" y="4865569"/>
            <a:ext cx="339270" cy="34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818371" y="2819028"/>
            <a:ext cx="7934031" cy="0"/>
          </a:xfrm>
          <a:prstGeom prst="line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864994" y="3702286"/>
            <a:ext cx="7934031" cy="0"/>
          </a:xfrm>
          <a:prstGeom prst="line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88654" y="4585544"/>
            <a:ext cx="7934031" cy="0"/>
          </a:xfrm>
          <a:prstGeom prst="line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78283" y="5468803"/>
            <a:ext cx="7934031" cy="0"/>
          </a:xfrm>
          <a:prstGeom prst="line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65079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39657" y="400442"/>
            <a:ext cx="6916719" cy="55399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r>
              <a:rPr lang="ru-RU" kern="1200" dirty="0" smtClean="0">
                <a:solidFill>
                  <a:srgbClr val="00703C"/>
                </a:solidFill>
                <a:latin typeface="+mn-lt"/>
                <a:cs typeface="Arial" charset="0"/>
              </a:rPr>
              <a:t>Структура типового </a:t>
            </a:r>
            <a:br>
              <a:rPr lang="ru-RU" kern="1200" dirty="0" smtClean="0">
                <a:solidFill>
                  <a:srgbClr val="00703C"/>
                </a:solidFill>
                <a:latin typeface="+mn-lt"/>
                <a:cs typeface="Arial" charset="0"/>
              </a:rPr>
            </a:br>
            <a:r>
              <a:rPr lang="ru-RU" kern="1200" dirty="0" smtClean="0">
                <a:solidFill>
                  <a:srgbClr val="00703C"/>
                </a:solidFill>
                <a:latin typeface="+mn-lt"/>
                <a:cs typeface="Arial" charset="0"/>
              </a:rPr>
              <a:t>концессионного проекта</a:t>
            </a:r>
            <a:endParaRPr lang="ru-RU" kern="1200" dirty="0">
              <a:solidFill>
                <a:srgbClr val="00703C"/>
              </a:solidFill>
              <a:latin typeface="+mn-lt"/>
              <a:cs typeface="Arial" charset="0"/>
            </a:endParaRPr>
          </a:p>
        </p:txBody>
      </p:sp>
      <p:cxnSp>
        <p:nvCxnSpPr>
          <p:cNvPr id="7" name="Прямая со стрелкой 150"/>
          <p:cNvCxnSpPr/>
          <p:nvPr/>
        </p:nvCxnSpPr>
        <p:spPr>
          <a:xfrm flipH="1">
            <a:off x="4798784" y="1733441"/>
            <a:ext cx="2327958" cy="1251577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144"/>
          <p:cNvCxnSpPr/>
          <p:nvPr/>
        </p:nvCxnSpPr>
        <p:spPr>
          <a:xfrm flipV="1">
            <a:off x="4163259" y="3997839"/>
            <a:ext cx="0" cy="1440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138"/>
          <p:cNvCxnSpPr/>
          <p:nvPr/>
        </p:nvCxnSpPr>
        <p:spPr>
          <a:xfrm>
            <a:off x="4415288" y="1750055"/>
            <a:ext cx="0" cy="1234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111"/>
          <p:cNvSpPr/>
          <p:nvPr/>
        </p:nvSpPr>
        <p:spPr>
          <a:xfrm>
            <a:off x="3911232" y="4201194"/>
            <a:ext cx="504056" cy="476894"/>
          </a:xfrm>
          <a:prstGeom prst="roundRect">
            <a:avLst/>
          </a:prstGeom>
          <a:solidFill>
            <a:schemeClr val="bg1"/>
          </a:solidFill>
          <a:ln w="9525">
            <a:solidFill>
              <a:srgbClr val="1657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Соединительная линия уступом 89"/>
          <p:cNvCxnSpPr/>
          <p:nvPr/>
        </p:nvCxnSpPr>
        <p:spPr>
          <a:xfrm flipV="1">
            <a:off x="1725552" y="3994637"/>
            <a:ext cx="1729231" cy="11810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ная линия уступом 2047"/>
          <p:cNvCxnSpPr/>
          <p:nvPr/>
        </p:nvCxnSpPr>
        <p:spPr>
          <a:xfrm>
            <a:off x="1723562" y="1796886"/>
            <a:ext cx="1729231" cy="118813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86"/>
          <p:cNvSpPr/>
          <p:nvPr/>
        </p:nvSpPr>
        <p:spPr>
          <a:xfrm>
            <a:off x="3176787" y="2249888"/>
            <a:ext cx="504056" cy="476894"/>
          </a:xfrm>
          <a:prstGeom prst="roundRect">
            <a:avLst/>
          </a:prstGeom>
          <a:solidFill>
            <a:schemeClr val="bg1"/>
          </a:solidFill>
          <a:ln w="9525">
            <a:solidFill>
              <a:srgbClr val="1657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Прямая со стрелкой 36"/>
          <p:cNvCxnSpPr/>
          <p:nvPr/>
        </p:nvCxnSpPr>
        <p:spPr>
          <a:xfrm>
            <a:off x="4798784" y="3209666"/>
            <a:ext cx="29288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25"/>
          <p:cNvSpPr/>
          <p:nvPr/>
        </p:nvSpPr>
        <p:spPr>
          <a:xfrm>
            <a:off x="3230957" y="3001096"/>
            <a:ext cx="1554895" cy="1008112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</a:rPr>
              <a:t>Концессионер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50"/>
          <p:cNvSpPr/>
          <p:nvPr/>
        </p:nvSpPr>
        <p:spPr>
          <a:xfrm>
            <a:off x="7727656" y="3001096"/>
            <a:ext cx="1026530" cy="10081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</a:rPr>
              <a:t>Концедент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52"/>
          <p:cNvSpPr/>
          <p:nvPr/>
        </p:nvSpPr>
        <p:spPr>
          <a:xfrm>
            <a:off x="911022" y="1560936"/>
            <a:ext cx="1368152" cy="50405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</a:rPr>
              <a:t>Акционеры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61"/>
          <p:cNvSpPr/>
          <p:nvPr/>
        </p:nvSpPr>
        <p:spPr>
          <a:xfrm>
            <a:off x="911022" y="4945312"/>
            <a:ext cx="1368152" cy="48986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</a:rPr>
              <a:t>Банк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42"/>
          <p:cNvSpPr/>
          <p:nvPr/>
        </p:nvSpPr>
        <p:spPr>
          <a:xfrm>
            <a:off x="3593166" y="1236838"/>
            <a:ext cx="1606166" cy="50405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prstClr val="white"/>
                </a:solidFill>
              </a:rPr>
              <a:t>Комитет </a:t>
            </a:r>
            <a:r>
              <a:rPr lang="ru-RU" sz="1200" b="1" dirty="0" smtClean="0">
                <a:solidFill>
                  <a:prstClr val="white"/>
                </a:solidFill>
              </a:rPr>
              <a:t>Субъекта РФ по </a:t>
            </a:r>
            <a:r>
              <a:rPr lang="ru-RU" sz="1200" b="1" dirty="0">
                <a:solidFill>
                  <a:prstClr val="white"/>
                </a:solidFill>
              </a:rPr>
              <a:t>тарифам</a:t>
            </a:r>
          </a:p>
        </p:txBody>
      </p:sp>
      <p:sp>
        <p:nvSpPr>
          <p:cNvPr id="21" name="Скругленный прямоугольник 47"/>
          <p:cNvSpPr/>
          <p:nvPr/>
        </p:nvSpPr>
        <p:spPr>
          <a:xfrm>
            <a:off x="2611596" y="1907780"/>
            <a:ext cx="1370842" cy="314424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Акционерное финансирование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40496" y="2420888"/>
            <a:ext cx="1842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Создание и эксплуатации объектов теплоснабжения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23" name="Прямая со стрелкой 72"/>
          <p:cNvCxnSpPr/>
          <p:nvPr/>
        </p:nvCxnSpPr>
        <p:spPr>
          <a:xfrm flipH="1">
            <a:off x="6846095" y="3721176"/>
            <a:ext cx="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101"/>
          <p:cNvSpPr/>
          <p:nvPr/>
        </p:nvSpPr>
        <p:spPr>
          <a:xfrm>
            <a:off x="2845218" y="4783305"/>
            <a:ext cx="1059289" cy="314424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Кредит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Скругленный прямоугольник 93"/>
          <p:cNvSpPr/>
          <p:nvPr/>
        </p:nvSpPr>
        <p:spPr>
          <a:xfrm>
            <a:off x="3219505" y="4197992"/>
            <a:ext cx="504056" cy="476894"/>
          </a:xfrm>
          <a:prstGeom prst="roundRect">
            <a:avLst/>
          </a:prstGeom>
          <a:solidFill>
            <a:schemeClr val="bg1"/>
          </a:solidFill>
          <a:ln w="9525">
            <a:solidFill>
              <a:srgbClr val="1657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6" name="Picture 4" descr="https://d30y9cdsu7xlg0.cloudfront.net/png/589407-20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57" y="2283414"/>
            <a:ext cx="410812" cy="41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s://d30y9cdsu7xlg0.cloudfront.net/png/611040-20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63" y="4277869"/>
            <a:ext cx="317139" cy="31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Скругленный прямоугольник 99"/>
          <p:cNvSpPr/>
          <p:nvPr/>
        </p:nvSpPr>
        <p:spPr>
          <a:xfrm>
            <a:off x="4141636" y="2262699"/>
            <a:ext cx="504056" cy="476894"/>
          </a:xfrm>
          <a:prstGeom prst="roundRect">
            <a:avLst/>
          </a:prstGeom>
          <a:solidFill>
            <a:schemeClr val="bg1"/>
          </a:solidFill>
          <a:ln w="9525">
            <a:solidFill>
              <a:srgbClr val="1657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Скругленный прямоугольник 100"/>
          <p:cNvSpPr/>
          <p:nvPr/>
        </p:nvSpPr>
        <p:spPr>
          <a:xfrm>
            <a:off x="3943665" y="1937953"/>
            <a:ext cx="1059289" cy="254078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Утверждение тарифов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0" name="Picture 10" descr="https://d30y9cdsu7xlg0.cloudfront.net/png/458854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494" y="2349466"/>
            <a:ext cx="344760" cy="34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105"/>
          <p:cNvSpPr/>
          <p:nvPr/>
        </p:nvSpPr>
        <p:spPr>
          <a:xfrm>
            <a:off x="3757922" y="5229200"/>
            <a:ext cx="1606166" cy="504056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</a:rPr>
              <a:t>Потребители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32" name="Скругленный прямоугольник 108"/>
          <p:cNvSpPr/>
          <p:nvPr/>
        </p:nvSpPr>
        <p:spPr>
          <a:xfrm>
            <a:off x="3788287" y="4786508"/>
            <a:ext cx="749944" cy="314424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Плата по тарифу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3" name="Прямая со стрелкой 112"/>
          <p:cNvCxnSpPr/>
          <p:nvPr/>
        </p:nvCxnSpPr>
        <p:spPr>
          <a:xfrm flipH="1">
            <a:off x="4758347" y="3721176"/>
            <a:ext cx="2969309" cy="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114"/>
          <p:cNvSpPr/>
          <p:nvPr/>
        </p:nvSpPr>
        <p:spPr>
          <a:xfrm>
            <a:off x="6682579" y="3517743"/>
            <a:ext cx="504056" cy="476894"/>
          </a:xfrm>
          <a:prstGeom prst="roundRect">
            <a:avLst/>
          </a:prstGeom>
          <a:solidFill>
            <a:schemeClr val="bg1"/>
          </a:solidFill>
          <a:ln w="9525">
            <a:solidFill>
              <a:srgbClr val="1657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8" name="Соединительная линия уступом 120"/>
          <p:cNvCxnSpPr/>
          <p:nvPr/>
        </p:nvCxnSpPr>
        <p:spPr>
          <a:xfrm rot="10800000">
            <a:off x="1649269" y="2064992"/>
            <a:ext cx="1581689" cy="115212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123"/>
          <p:cNvCxnSpPr>
            <a:endCxn id="19" idx="0"/>
          </p:cNvCxnSpPr>
          <p:nvPr/>
        </p:nvCxnSpPr>
        <p:spPr>
          <a:xfrm rot="10800000" flipV="1">
            <a:off x="1595098" y="3721176"/>
            <a:ext cx="1635860" cy="122413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128"/>
          <p:cNvSpPr/>
          <p:nvPr/>
        </p:nvSpPr>
        <p:spPr>
          <a:xfrm>
            <a:off x="1373262" y="2669644"/>
            <a:ext cx="504056" cy="476894"/>
          </a:xfrm>
          <a:prstGeom prst="roundRect">
            <a:avLst/>
          </a:prstGeom>
          <a:solidFill>
            <a:schemeClr val="bg1"/>
          </a:solidFill>
          <a:ln w="9525">
            <a:solidFill>
              <a:srgbClr val="1657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Скругленный прямоугольник 129"/>
          <p:cNvSpPr/>
          <p:nvPr/>
        </p:nvSpPr>
        <p:spPr>
          <a:xfrm>
            <a:off x="694998" y="2222204"/>
            <a:ext cx="1916597" cy="384700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Возврат суммы займа с </a:t>
            </a:r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процентами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Скругленный прямоугольник 131"/>
          <p:cNvSpPr/>
          <p:nvPr/>
        </p:nvSpPr>
        <p:spPr>
          <a:xfrm>
            <a:off x="971600" y="4390065"/>
            <a:ext cx="1347576" cy="346753"/>
          </a:xfrm>
          <a:prstGeom prst="round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Возврат кредита  и уплата процентов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Скругленный прямоугольник 132"/>
          <p:cNvSpPr/>
          <p:nvPr/>
        </p:nvSpPr>
        <p:spPr>
          <a:xfrm>
            <a:off x="1359818" y="3800975"/>
            <a:ext cx="504056" cy="476894"/>
          </a:xfrm>
          <a:prstGeom prst="roundRect">
            <a:avLst/>
          </a:prstGeom>
          <a:solidFill>
            <a:schemeClr val="bg1"/>
          </a:solidFill>
          <a:ln w="9525">
            <a:solidFill>
              <a:srgbClr val="1657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7" name="Группа 76"/>
          <p:cNvGrpSpPr/>
          <p:nvPr/>
        </p:nvGrpSpPr>
        <p:grpSpPr>
          <a:xfrm>
            <a:off x="6682579" y="2951944"/>
            <a:ext cx="504056" cy="476894"/>
            <a:chOff x="6682579" y="2951944"/>
            <a:chExt cx="504056" cy="476894"/>
          </a:xfrm>
        </p:grpSpPr>
        <p:sp>
          <p:nvSpPr>
            <p:cNvPr id="35" name="Скругленный прямоугольник 116"/>
            <p:cNvSpPr/>
            <p:nvPr/>
          </p:nvSpPr>
          <p:spPr>
            <a:xfrm>
              <a:off x="6682579" y="2951944"/>
              <a:ext cx="504056" cy="476894"/>
            </a:xfrm>
            <a:prstGeom prst="roundRect">
              <a:avLst/>
            </a:prstGeom>
            <a:solidFill>
              <a:schemeClr val="bg1"/>
            </a:solidFill>
            <a:ln w="9525">
              <a:solidFill>
                <a:srgbClr val="165788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44" name="Picture 14" descr="https://d30y9cdsu7xlg0.cloudfront.net/png/349516-200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6209" y="3011035"/>
              <a:ext cx="360533" cy="360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Прямоугольник 148"/>
          <p:cNvSpPr/>
          <p:nvPr/>
        </p:nvSpPr>
        <p:spPr>
          <a:xfrm>
            <a:off x="7355500" y="4988370"/>
            <a:ext cx="1392964" cy="96091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</a:rPr>
              <a:t>Субъект РФ</a:t>
            </a:r>
            <a:endParaRPr lang="ru-RU" sz="1200" b="1" dirty="0">
              <a:solidFill>
                <a:prstClr val="white"/>
              </a:solidFill>
            </a:endParaRPr>
          </a:p>
        </p:txBody>
      </p:sp>
      <p:sp>
        <p:nvSpPr>
          <p:cNvPr id="46" name="Прямоугольник 149"/>
          <p:cNvSpPr/>
          <p:nvPr/>
        </p:nvSpPr>
        <p:spPr>
          <a:xfrm>
            <a:off x="7164288" y="1268760"/>
            <a:ext cx="1555683" cy="96091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</a:rPr>
              <a:t>МУП</a:t>
            </a:r>
            <a:endParaRPr lang="ru-RU" sz="1200" b="1" dirty="0">
              <a:solidFill>
                <a:prstClr val="white"/>
              </a:solidFill>
            </a:endParaRPr>
          </a:p>
        </p:txBody>
      </p:sp>
      <p:cxnSp>
        <p:nvCxnSpPr>
          <p:cNvPr id="47" name="Прямая со стрелкой 158"/>
          <p:cNvCxnSpPr/>
          <p:nvPr/>
        </p:nvCxnSpPr>
        <p:spPr>
          <a:xfrm flipH="1" flipV="1">
            <a:off x="4798785" y="3996770"/>
            <a:ext cx="2556715" cy="1304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162"/>
          <p:cNvSpPr/>
          <p:nvPr/>
        </p:nvSpPr>
        <p:spPr>
          <a:xfrm>
            <a:off x="5292080" y="4176242"/>
            <a:ext cx="504056" cy="476894"/>
          </a:xfrm>
          <a:prstGeom prst="roundRect">
            <a:avLst/>
          </a:prstGeom>
          <a:solidFill>
            <a:schemeClr val="bg1"/>
          </a:solidFill>
          <a:ln w="9525">
            <a:solidFill>
              <a:srgbClr val="1657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508104" y="4665330"/>
            <a:ext cx="168457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Обеспечение утверждения тарифа и выплаты компенсации при прекращении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0" name="Скругленный прямоугольник 165"/>
          <p:cNvSpPr/>
          <p:nvPr/>
        </p:nvSpPr>
        <p:spPr>
          <a:xfrm>
            <a:off x="5284283" y="2348828"/>
            <a:ext cx="504056" cy="476894"/>
          </a:xfrm>
          <a:prstGeom prst="roundRect">
            <a:avLst/>
          </a:prstGeom>
          <a:solidFill>
            <a:schemeClr val="bg1"/>
          </a:solidFill>
          <a:ln w="9525">
            <a:solidFill>
              <a:srgbClr val="16578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64860" y="1794882"/>
            <a:ext cx="127337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Существующие объекты теплоснабжения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52" name="Picture 18" descr="https://d30y9cdsu7xlg0.cloudfront.net/png/543663-200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624" y="2379125"/>
            <a:ext cx="326711" cy="32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2" descr="https://d30y9cdsu7xlg0.cloudfront.net/png/426701-200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221" y="4234819"/>
            <a:ext cx="352235" cy="35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4" descr="https://d30y9cdsu7xlg0.cloudfront.net/png/561641-200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602" y="4282377"/>
            <a:ext cx="317316" cy="31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6" descr="https://d30y9cdsu7xlg0.cloudfront.net/png/539158-200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274" y="2760308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6" descr="https://d30y9cdsu7xlg0.cloudfront.net/png/539158-200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30" y="3888211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кругленный прямоугольник 117"/>
          <p:cNvSpPr/>
          <p:nvPr/>
        </p:nvSpPr>
        <p:spPr>
          <a:xfrm>
            <a:off x="6105138" y="4040202"/>
            <a:ext cx="2067262" cy="612934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Предоставление земельных участков под создание объектов теплоснабжения</a:t>
            </a:r>
            <a:endParaRPr lang="ru-RU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Users\Gaynutdinov-TR\Downloads\untitled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043" y="3537064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8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Соединительная линия уступом 31"/>
          <p:cNvCxnSpPr>
            <a:endCxn id="31" idx="0"/>
          </p:cNvCxnSpPr>
          <p:nvPr/>
        </p:nvCxnSpPr>
        <p:spPr bwMode="auto">
          <a:xfrm rot="5400000">
            <a:off x="5862144" y="1752616"/>
            <a:ext cx="679682" cy="3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50000"/>
              </a:schemeClr>
            </a:solidFill>
            <a:prstDash val="lg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оединительная линия уступом 76"/>
          <p:cNvCxnSpPr>
            <a:stCxn id="7" idx="2"/>
          </p:cNvCxnSpPr>
          <p:nvPr/>
        </p:nvCxnSpPr>
        <p:spPr bwMode="auto">
          <a:xfrm rot="16200000" flipH="1">
            <a:off x="2673941" y="1653938"/>
            <a:ext cx="1210866" cy="2195240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Соединительная линия уступом 73"/>
          <p:cNvCxnSpPr>
            <a:stCxn id="5" idx="1"/>
            <a:endCxn id="36" idx="0"/>
          </p:cNvCxnSpPr>
          <p:nvPr/>
        </p:nvCxnSpPr>
        <p:spPr bwMode="auto">
          <a:xfrm rot="10800000" flipV="1">
            <a:off x="2174988" y="3533157"/>
            <a:ext cx="1591705" cy="1708206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>
            <a:stCxn id="5" idx="2"/>
            <a:endCxn id="11" idx="1"/>
          </p:cNvCxnSpPr>
          <p:nvPr/>
        </p:nvCxnSpPr>
        <p:spPr>
          <a:xfrm rot="16200000" flipH="1">
            <a:off x="5194499" y="3070716"/>
            <a:ext cx="1438888" cy="3169288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Договорная модель реализации проекта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66692" y="3130398"/>
            <a:ext cx="1125213" cy="805518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prstClr val="white"/>
                </a:solidFill>
              </a:rPr>
              <a:t>Концессионер</a:t>
            </a:r>
            <a:endParaRPr lang="ru-RU" sz="1000" b="1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87431" y="3565829"/>
            <a:ext cx="1123886" cy="80551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prstClr val="white"/>
                </a:solidFill>
              </a:rPr>
              <a:t>МУП*</a:t>
            </a:r>
            <a:endParaRPr lang="ru-RU" sz="1000" b="1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47691" y="1673655"/>
            <a:ext cx="1468125" cy="47247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prstClr val="white"/>
                </a:solidFill>
              </a:rPr>
              <a:t>Акционеры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28395" y="1673653"/>
            <a:ext cx="1458505" cy="47247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prstClr val="white"/>
                </a:solidFill>
              </a:rPr>
              <a:t>Банк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498586" y="2198988"/>
            <a:ext cx="1123886" cy="70870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prstClr val="white"/>
                </a:solidFill>
              </a:rPr>
              <a:t>Субъект РФ</a:t>
            </a:r>
            <a:endParaRPr lang="ru-RU" sz="1000" b="1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98587" y="5013176"/>
            <a:ext cx="1123886" cy="72325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prstClr val="white"/>
                </a:solidFill>
              </a:rPr>
              <a:t>Концедент</a:t>
            </a:r>
            <a:endParaRPr lang="ru-RU" sz="1000" b="1" dirty="0"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796072" y="3656419"/>
            <a:ext cx="1253463" cy="468421"/>
          </a:xfrm>
          <a:prstGeom prst="roundRect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08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b="1" dirty="0">
                <a:solidFill>
                  <a:schemeClr val="tx2"/>
                </a:solidFill>
              </a:rPr>
              <a:t>Концессионное соглашение</a:t>
            </a:r>
          </a:p>
        </p:txBody>
      </p:sp>
      <p:cxnSp>
        <p:nvCxnSpPr>
          <p:cNvPr id="28" name="Соединительная линия уступом 27"/>
          <p:cNvCxnSpPr>
            <a:stCxn id="9" idx="0"/>
            <a:endCxn id="11" idx="3"/>
          </p:cNvCxnSpPr>
          <p:nvPr/>
        </p:nvCxnSpPr>
        <p:spPr>
          <a:xfrm rot="16200000" flipH="1">
            <a:off x="4639484" y="1391816"/>
            <a:ext cx="3701151" cy="4264825"/>
          </a:xfrm>
          <a:prstGeom prst="bentConnector4">
            <a:avLst>
              <a:gd name="adj1" fmla="val -7058"/>
              <a:gd name="adj2" fmla="val 105360"/>
            </a:avLst>
          </a:prstGeom>
          <a:ln>
            <a:solidFill>
              <a:schemeClr val="accent3">
                <a:lumMod val="50000"/>
              </a:schemeClr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4357647" y="2177632"/>
            <a:ext cx="0" cy="9527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3628396" y="2399582"/>
            <a:ext cx="1468456" cy="500734"/>
          </a:xfrm>
          <a:prstGeom prst="round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b="1" dirty="0" smtClean="0">
                <a:solidFill>
                  <a:schemeClr val="tx2"/>
                </a:solidFill>
              </a:rPr>
              <a:t>Соглашения о финансировании</a:t>
            </a:r>
            <a:endParaRPr lang="ru-RU" sz="1000" b="1" dirty="0">
              <a:solidFill>
                <a:schemeClr val="tx2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262490" y="2427532"/>
            <a:ext cx="1653326" cy="70286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b="1" dirty="0">
                <a:solidFill>
                  <a:schemeClr val="tx2"/>
                </a:solidFill>
              </a:rPr>
              <a:t>Договоры займа или </a:t>
            </a:r>
            <a:r>
              <a:rPr lang="ru-RU" sz="1000" b="1" dirty="0" smtClean="0">
                <a:solidFill>
                  <a:schemeClr val="tx2"/>
                </a:solidFill>
              </a:rPr>
              <a:t>вклад </a:t>
            </a:r>
            <a:r>
              <a:rPr lang="ru-RU" sz="1000" b="1" dirty="0">
                <a:solidFill>
                  <a:schemeClr val="tx2"/>
                </a:solidFill>
              </a:rPr>
              <a:t>в капитал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547664" y="5241363"/>
            <a:ext cx="1254646" cy="490059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prstClr val="white"/>
                </a:solidFill>
              </a:rPr>
              <a:t>Потребители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363970" y="4058244"/>
            <a:ext cx="1551846" cy="73890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b="1" dirty="0" smtClean="0">
                <a:solidFill>
                  <a:schemeClr val="tx2"/>
                </a:solidFill>
              </a:rPr>
              <a:t>Договоры теплоснабжения и поставки горячей воды</a:t>
            </a:r>
            <a:endParaRPr lang="ru-RU" sz="1000" b="1" dirty="0">
              <a:solidFill>
                <a:schemeClr val="tx2"/>
              </a:solidFill>
            </a:endParaRPr>
          </a:p>
        </p:txBody>
      </p:sp>
      <p:cxnSp>
        <p:nvCxnSpPr>
          <p:cNvPr id="66" name="Прямая со стрелкой 65"/>
          <p:cNvCxnSpPr>
            <a:endCxn id="10" idx="3"/>
          </p:cNvCxnSpPr>
          <p:nvPr/>
        </p:nvCxnSpPr>
        <p:spPr bwMode="auto">
          <a:xfrm flipH="1">
            <a:off x="8622472" y="2553341"/>
            <a:ext cx="216000" cy="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prstDash val="lg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кругленный прямоугольник 68"/>
          <p:cNvSpPr/>
          <p:nvPr/>
        </p:nvSpPr>
        <p:spPr>
          <a:xfrm>
            <a:off x="5096852" y="5051285"/>
            <a:ext cx="1398440" cy="685148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b="1" dirty="0" smtClean="0">
                <a:solidFill>
                  <a:schemeClr val="tx2"/>
                </a:solidFill>
              </a:rPr>
              <a:t>Договор аренды земельных участков и других объектов</a:t>
            </a:r>
            <a:endParaRPr lang="ru-RU" sz="10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8257" y="6392361"/>
            <a:ext cx="57179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*- если применимо</a:t>
            </a:r>
          </a:p>
        </p:txBody>
      </p:sp>
      <p:cxnSp>
        <p:nvCxnSpPr>
          <p:cNvPr id="58" name="Прямая со стрелкой 57"/>
          <p:cNvCxnSpPr>
            <a:stCxn id="10" idx="1"/>
            <a:endCxn id="17" idx="0"/>
          </p:cNvCxnSpPr>
          <p:nvPr/>
        </p:nvCxnSpPr>
        <p:spPr bwMode="auto">
          <a:xfrm flipH="1">
            <a:off x="6422804" y="2553341"/>
            <a:ext cx="1075782" cy="1103078"/>
          </a:xfrm>
          <a:prstGeom prst="straightConnector1">
            <a:avLst/>
          </a:prstGeom>
          <a:solidFill>
            <a:schemeClr val="accent1"/>
          </a:solidFill>
          <a:ln w="9525" cap="flat" cmpd="dbl" algn="ctr">
            <a:solidFill>
              <a:schemeClr val="accent2"/>
            </a:solidFill>
            <a:prstDash val="sysDash"/>
            <a:round/>
            <a:headEnd type="triangle"/>
            <a:tailEnd type="triangle"/>
          </a:ln>
          <a:effectLst/>
        </p:spPr>
      </p:cxnSp>
      <p:cxnSp>
        <p:nvCxnSpPr>
          <p:cNvPr id="62" name="Прямая со стрелкой 61"/>
          <p:cNvCxnSpPr>
            <a:stCxn id="17" idx="1"/>
          </p:cNvCxnSpPr>
          <p:nvPr/>
        </p:nvCxnSpPr>
        <p:spPr bwMode="auto">
          <a:xfrm flipH="1" flipV="1">
            <a:off x="4891905" y="3890629"/>
            <a:ext cx="904167" cy="1"/>
          </a:xfrm>
          <a:prstGeom prst="straightConnector1">
            <a:avLst/>
          </a:prstGeom>
          <a:solidFill>
            <a:schemeClr val="accent1"/>
          </a:solidFill>
          <a:ln w="9525" cap="flat" cmpd="dbl" algn="ctr">
            <a:solidFill>
              <a:schemeClr val="accent2"/>
            </a:solidFill>
            <a:prstDash val="sysDash"/>
            <a:round/>
            <a:headEnd type="triangle"/>
            <a:tailEnd type="triangle"/>
          </a:ln>
          <a:effectLst/>
        </p:spPr>
      </p:cxnSp>
      <p:cxnSp>
        <p:nvCxnSpPr>
          <p:cNvPr id="65" name="Прямая со стрелкой 64"/>
          <p:cNvCxnSpPr>
            <a:endCxn id="17" idx="2"/>
          </p:cNvCxnSpPr>
          <p:nvPr/>
        </p:nvCxnSpPr>
        <p:spPr bwMode="auto">
          <a:xfrm flipH="1" flipV="1">
            <a:off x="6422804" y="4124840"/>
            <a:ext cx="1064628" cy="1073446"/>
          </a:xfrm>
          <a:prstGeom prst="straightConnector1">
            <a:avLst/>
          </a:prstGeom>
          <a:solidFill>
            <a:schemeClr val="accent1"/>
          </a:solidFill>
          <a:ln w="9525" cap="flat" cmpd="dbl" algn="ctr">
            <a:solidFill>
              <a:schemeClr val="accent2"/>
            </a:solidFill>
            <a:prstDash val="sysDash"/>
            <a:round/>
            <a:headEnd type="triangle"/>
            <a:tailEnd type="triangle"/>
          </a:ln>
          <a:effectLst/>
        </p:spPr>
      </p:cxnSp>
      <p:cxnSp>
        <p:nvCxnSpPr>
          <p:cNvPr id="70" name="Прямая со стрелкой 69"/>
          <p:cNvCxnSpPr>
            <a:endCxn id="17" idx="3"/>
          </p:cNvCxnSpPr>
          <p:nvPr/>
        </p:nvCxnSpPr>
        <p:spPr bwMode="auto">
          <a:xfrm flipH="1" flipV="1">
            <a:off x="7049535" y="3890630"/>
            <a:ext cx="432000" cy="1"/>
          </a:xfrm>
          <a:prstGeom prst="straightConnector1">
            <a:avLst/>
          </a:prstGeom>
          <a:solidFill>
            <a:schemeClr val="accent1"/>
          </a:solidFill>
          <a:ln w="9525" cap="flat" cmpd="dbl" algn="ctr">
            <a:solidFill>
              <a:schemeClr val="accent2"/>
            </a:solidFill>
            <a:prstDash val="sysDash"/>
            <a:round/>
            <a:headEnd type="triangle"/>
            <a:tailEnd type="triangle"/>
          </a:ln>
          <a:effectLst/>
        </p:spPr>
      </p:cxnSp>
      <p:cxnSp>
        <p:nvCxnSpPr>
          <p:cNvPr id="30" name="Соединительная линия уступом 29"/>
          <p:cNvCxnSpPr>
            <a:stCxn id="31" idx="2"/>
          </p:cNvCxnSpPr>
          <p:nvPr/>
        </p:nvCxnSpPr>
        <p:spPr bwMode="auto">
          <a:xfrm rot="5400000">
            <a:off x="5239375" y="2349528"/>
            <a:ext cx="605433" cy="1319785"/>
          </a:xfrm>
          <a:prstGeom prst="bentConnector2">
            <a:avLst/>
          </a:prstGeom>
          <a:ln>
            <a:solidFill>
              <a:schemeClr val="accent3">
                <a:lumMod val="50000"/>
              </a:schemeClr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Скругленный прямоугольник 30"/>
          <p:cNvSpPr/>
          <p:nvPr/>
        </p:nvSpPr>
        <p:spPr>
          <a:xfrm>
            <a:off x="5599717" y="2092458"/>
            <a:ext cx="1204531" cy="61424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b="1" dirty="0" smtClean="0">
                <a:solidFill>
                  <a:schemeClr val="tx2"/>
                </a:solidFill>
              </a:rPr>
              <a:t>Прямое соглашение</a:t>
            </a:r>
            <a:endParaRPr lang="ru-RU" sz="1000" b="1" dirty="0">
              <a:solidFill>
                <a:schemeClr val="tx2"/>
              </a:solidFill>
            </a:endParaRPr>
          </a:p>
        </p:txBody>
      </p:sp>
      <p:cxnSp>
        <p:nvCxnSpPr>
          <p:cNvPr id="29" name="Прямая соединительная линия 36"/>
          <p:cNvCxnSpPr/>
          <p:nvPr/>
        </p:nvCxnSpPr>
        <p:spPr bwMode="auto">
          <a:xfrm>
            <a:off x="899591" y="6381328"/>
            <a:ext cx="310227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1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Обязательства сторон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3625" y="1199898"/>
            <a:ext cx="3006132" cy="307766"/>
          </a:xfrm>
          <a:prstGeom prst="rect">
            <a:avLst/>
          </a:prstGeom>
          <a:noFill/>
        </p:spPr>
        <p:txBody>
          <a:bodyPr wrap="square" lIns="0" tIns="45715" rIns="0" bIns="45715" rtlCol="0">
            <a:spAutoFit/>
          </a:bodyPr>
          <a:lstStyle/>
          <a:p>
            <a:r>
              <a:rPr lang="ru-RU" sz="1400" b="1" dirty="0" smtClean="0">
                <a:solidFill>
                  <a:srgbClr val="3B930F"/>
                </a:solidFill>
                <a:latin typeface="+mj-lt"/>
                <a:ea typeface="+mj-ea"/>
                <a:cs typeface="+mj-cs"/>
              </a:rPr>
              <a:t>Обязательства Концессионера</a:t>
            </a:r>
            <a:endParaRPr lang="ru-RU" sz="1400" b="1" dirty="0">
              <a:solidFill>
                <a:srgbClr val="3B930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2717" y="2522414"/>
            <a:ext cx="3238300" cy="385090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Подготовка территории строительства</a:t>
            </a:r>
            <a:endParaRPr lang="ru-RU" sz="1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42717" y="2103457"/>
            <a:ext cx="3273371" cy="385090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Проектирование</a:t>
            </a:r>
            <a:endParaRPr lang="ru-RU" sz="12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2717" y="3039738"/>
            <a:ext cx="3273371" cy="385090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Строительно-монтажные и пуско-наладочные работы</a:t>
            </a:r>
            <a:endParaRPr lang="ru-RU" sz="12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2716" y="3520880"/>
            <a:ext cx="3293830" cy="385090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Ввод в эксплуатацию</a:t>
            </a:r>
            <a:endParaRPr lang="ru-RU" sz="1200" dirty="0">
              <a:latin typeface="+mn-lt"/>
            </a:endParaRPr>
          </a:p>
        </p:txBody>
      </p:sp>
      <p:pic>
        <p:nvPicPr>
          <p:cNvPr id="9" name="Picture 2" descr="https://d30y9cdsu7xlg0.cloudfront.net/png/601266-200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55" y="2567353"/>
            <a:ext cx="340151" cy="34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d30y9cdsu7xlg0.cloudfront.net/png/560051-200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26" y="2103457"/>
            <a:ext cx="311511" cy="31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d30y9cdsu7xlg0.cloudfront.net/png/568984-20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25" y="3092228"/>
            <a:ext cx="311511" cy="31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d30y9cdsu7xlg0.cloudfront.net/png/611220-200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59" y="3520880"/>
            <a:ext cx="448444" cy="44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42717" y="4082658"/>
            <a:ext cx="3238300" cy="385090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Техническая эксплуатация (содержание Объекта и Иного имущества, текущие и капитальные ремонты и др.)</a:t>
            </a:r>
            <a:endParaRPr lang="ru-RU" sz="12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5164" y="4718307"/>
            <a:ext cx="3295024" cy="948083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Функциональная эксплуатация (оказание потребителям услуг по теплоснабжению и горячему водоснабжению, технологическое присоединение потребителей, поддержание тепловой мощности и др.)</a:t>
            </a:r>
            <a:endParaRPr lang="ru-RU" sz="1200" dirty="0">
              <a:latin typeface="+mn-lt"/>
            </a:endParaRPr>
          </a:p>
        </p:txBody>
      </p:sp>
      <p:pic>
        <p:nvPicPr>
          <p:cNvPr id="15" name="Picture 10" descr="https://d30y9cdsu7xlg0.cloudfront.net/png/128607-200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26" y="4131200"/>
            <a:ext cx="323033" cy="32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342717" y="1592496"/>
            <a:ext cx="3273372" cy="385090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Привлечение финансирования, необходимого для реализации Проекта</a:t>
            </a:r>
            <a:endParaRPr lang="ru-RU" sz="1200" dirty="0">
              <a:latin typeface="+mn-lt"/>
            </a:endParaRPr>
          </a:p>
        </p:txBody>
      </p:sp>
      <p:pic>
        <p:nvPicPr>
          <p:cNvPr id="17" name="Picture 4" descr="https://d30y9cdsu7xlg0.cloudfront.net/png/589407-200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76" y="1578769"/>
            <a:ext cx="410812" cy="41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345165" y="5852222"/>
            <a:ext cx="3169882" cy="385090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Передача Объекта и Иного имущества Концеденту при прекращении КС</a:t>
            </a:r>
            <a:endParaRPr lang="ru-RU" sz="1200" dirty="0">
              <a:latin typeface="+mn-lt"/>
            </a:endParaRPr>
          </a:p>
        </p:txBody>
      </p:sp>
      <p:pic>
        <p:nvPicPr>
          <p:cNvPr id="19" name="Picture 2" descr="https://d30y9cdsu7xlg0.cloudfront.net/png/632704-200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31" y="4700043"/>
            <a:ext cx="413501" cy="41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d30y9cdsu7xlg0.cloudfront.net/png/361098-200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55" y="5776534"/>
            <a:ext cx="460778" cy="46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8"/>
          <p:cNvCxnSpPr/>
          <p:nvPr/>
        </p:nvCxnSpPr>
        <p:spPr>
          <a:xfrm>
            <a:off x="4572000" y="1125538"/>
            <a:ext cx="1" cy="5111750"/>
          </a:xfrm>
          <a:prstGeom prst="line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TextBox 21"/>
          <p:cNvSpPr txBox="1"/>
          <p:nvPr/>
        </p:nvSpPr>
        <p:spPr>
          <a:xfrm>
            <a:off x="4870427" y="5445224"/>
            <a:ext cx="3006132" cy="307766"/>
          </a:xfrm>
          <a:prstGeom prst="rect">
            <a:avLst/>
          </a:prstGeom>
          <a:noFill/>
        </p:spPr>
        <p:txBody>
          <a:bodyPr wrap="square" lIns="0" tIns="45715" rIns="0" bIns="45715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3B930F"/>
                </a:solidFill>
              </a:rPr>
              <a:t>Обязательства МУП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99504" y="5918128"/>
            <a:ext cx="3149104" cy="385090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Обязанность передать Концессионеру существующие объекты теплоснабжения (котельные и тепловые сети)</a:t>
            </a:r>
            <a:endParaRPr lang="ru-RU" sz="1200" dirty="0">
              <a:latin typeface="+mn-lt"/>
            </a:endParaRPr>
          </a:p>
        </p:txBody>
      </p:sp>
      <p:pic>
        <p:nvPicPr>
          <p:cNvPr id="24" name="Picture 18" descr="https://d30y9cdsu7xlg0.cloudfront.net/png/543663-200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942393"/>
            <a:ext cx="326711" cy="32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870427" y="3371850"/>
            <a:ext cx="3715200" cy="307766"/>
          </a:xfrm>
          <a:prstGeom prst="rect">
            <a:avLst/>
          </a:prstGeom>
          <a:noFill/>
        </p:spPr>
        <p:txBody>
          <a:bodyPr wrap="square" lIns="0" tIns="45715" rIns="0" bIns="45715" rtlCol="0">
            <a:spAutoFit/>
          </a:bodyPr>
          <a:lstStyle/>
          <a:p>
            <a:r>
              <a:rPr lang="ru-RU" sz="1400" b="1" dirty="0" smtClean="0">
                <a:solidFill>
                  <a:srgbClr val="3B930F"/>
                </a:solidFill>
                <a:latin typeface="+mj-lt"/>
                <a:ea typeface="+mj-ea"/>
                <a:cs typeface="+mj-cs"/>
              </a:rPr>
              <a:t>Обязательства Концедента</a:t>
            </a:r>
            <a:endParaRPr lang="ru-RU" sz="1400" b="1" dirty="0">
              <a:solidFill>
                <a:srgbClr val="3B930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99503" y="3702386"/>
            <a:ext cx="3124219" cy="385090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Предоставление Концессионеру Земельных участков</a:t>
            </a:r>
            <a:endParaRPr lang="ru-RU" sz="1200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9504" y="4255680"/>
            <a:ext cx="3124217" cy="385090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Передача или обеспечение передачи Концессионеру существующих объектов теплоснабжения</a:t>
            </a:r>
            <a:endParaRPr lang="ru-RU" sz="1200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99504" y="4859032"/>
            <a:ext cx="3124218" cy="385090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Изменение КС в случаях, предусмотренных действующим законодательством и условиями КС</a:t>
            </a:r>
            <a:endParaRPr lang="ru-RU" sz="1200" dirty="0">
              <a:latin typeface="+mn-lt"/>
            </a:endParaRPr>
          </a:p>
        </p:txBody>
      </p:sp>
      <p:pic>
        <p:nvPicPr>
          <p:cNvPr id="30" name="Изображение 26"/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6663" y="3719708"/>
            <a:ext cx="332308" cy="360000"/>
          </a:xfrm>
          <a:prstGeom prst="rect">
            <a:avLst/>
          </a:prstGeom>
          <a:noFill/>
        </p:spPr>
      </p:pic>
      <p:pic>
        <p:nvPicPr>
          <p:cNvPr id="31" name="Picture 18" descr="https://d30y9cdsu7xlg0.cloudfront.net/png/543663-200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137" y="426056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d30y9cdsu7xlg0.cloudfront.net/png/426338-200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76752"/>
            <a:ext cx="469103" cy="46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4870427" y="1196752"/>
            <a:ext cx="3713292" cy="307766"/>
          </a:xfrm>
          <a:prstGeom prst="rect">
            <a:avLst/>
          </a:prstGeom>
          <a:noFill/>
        </p:spPr>
        <p:txBody>
          <a:bodyPr wrap="square" lIns="0" tIns="45715" rIns="0" bIns="45715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3B930F"/>
                </a:solidFill>
              </a:rPr>
              <a:t>Обязательства </a:t>
            </a:r>
            <a:r>
              <a:rPr lang="ru-RU" dirty="0" smtClean="0">
                <a:solidFill>
                  <a:srgbClr val="3B930F"/>
                </a:solidFill>
              </a:rPr>
              <a:t>Субъекта РФ</a:t>
            </a:r>
            <a:endParaRPr lang="ru-RU" dirty="0">
              <a:solidFill>
                <a:srgbClr val="3B930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15520" y="1565339"/>
            <a:ext cx="3217170" cy="385090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Учет положений КС при установлении тарифов и утверждении Инвестиционной программы</a:t>
            </a:r>
            <a:endParaRPr lang="ru-RU" sz="1200" dirty="0">
              <a:latin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15521" y="2081160"/>
            <a:ext cx="3218462" cy="633800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Компенсация Концессионеру Недополученных доходов, учет Выпадающих доходов</a:t>
            </a:r>
            <a:endParaRPr lang="ru-RU" sz="1200" dirty="0">
              <a:latin typeface="+mn-lt"/>
            </a:endParaRPr>
          </a:p>
        </p:txBody>
      </p:sp>
      <p:pic>
        <p:nvPicPr>
          <p:cNvPr id="37" name="Picture 4" descr="https://d30y9cdsu7xlg0.cloudfront.net/png/638340-200.png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08" y="1565339"/>
            <a:ext cx="280455" cy="28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\\neo.local\redirect\redirect-base\e.popova\Рабочий стол\Отчеты\Презентации\картнки\318-50647.jp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196" y="2204896"/>
            <a:ext cx="265846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315519" y="2642377"/>
            <a:ext cx="3217170" cy="642607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/>
              <a:t>Компенсация Концессионеру при прекращении КС</a:t>
            </a:r>
            <a:endParaRPr lang="ru-RU" sz="1200" dirty="0">
              <a:latin typeface="+mn-lt"/>
            </a:endParaRPr>
          </a:p>
        </p:txBody>
      </p:sp>
      <p:pic>
        <p:nvPicPr>
          <p:cNvPr id="40" name="Picture 7" descr="C:\Users\Gaynutdinov-TR\Downloads\noun_207634_cc (1).png"/>
          <p:cNvPicPr>
            <a:picLocks noChangeAspect="1" noChangeArrowheads="1"/>
          </p:cNvPicPr>
          <p:nvPr/>
        </p:nvPicPr>
        <p:blipFill rotWithShape="1"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" b="30371"/>
          <a:stretch/>
        </p:blipFill>
        <p:spPr bwMode="auto">
          <a:xfrm>
            <a:off x="4788024" y="2751583"/>
            <a:ext cx="608822" cy="42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4788024" y="2732533"/>
            <a:ext cx="3735697" cy="480700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cxnSp>
        <p:nvCxnSpPr>
          <p:cNvPr id="42" name="Соединительная линия уступом 41"/>
          <p:cNvCxnSpPr>
            <a:stCxn id="39" idx="3"/>
          </p:cNvCxnSpPr>
          <p:nvPr/>
        </p:nvCxnSpPr>
        <p:spPr bwMode="auto">
          <a:xfrm flipH="1">
            <a:off x="7596336" y="2963681"/>
            <a:ext cx="936353" cy="562052"/>
          </a:xfrm>
          <a:prstGeom prst="bentConnector3">
            <a:avLst>
              <a:gd name="adj1" fmla="val -22379"/>
            </a:avLst>
          </a:prstGeom>
          <a:ln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>
            <a:stCxn id="39" idx="3"/>
          </p:cNvCxnSpPr>
          <p:nvPr/>
        </p:nvCxnSpPr>
        <p:spPr bwMode="auto">
          <a:xfrm flipH="1" flipV="1">
            <a:off x="7596336" y="1353781"/>
            <a:ext cx="936353" cy="1609900"/>
          </a:xfrm>
          <a:prstGeom prst="bentConnector4">
            <a:avLst>
              <a:gd name="adj1" fmla="val -22380"/>
              <a:gd name="adj2" fmla="val 99620"/>
            </a:avLst>
          </a:prstGeom>
          <a:ln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7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Обеспечение прав </a:t>
            </a:r>
            <a:r>
              <a:rPr lang="ru-RU" dirty="0"/>
              <a:t>концессионера и финансирующей организации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5480" y="1842262"/>
            <a:ext cx="2880000" cy="533336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/>
          <a:p>
            <a:pPr>
              <a:defRPr/>
            </a:pPr>
            <a:r>
              <a:rPr lang="ru-RU" sz="1200" dirty="0" smtClean="0">
                <a:solidFill>
                  <a:srgbClr val="404040"/>
                </a:solidFill>
                <a:latin typeface="+mn-lt"/>
              </a:rPr>
              <a:t>Обязанность Субъекта РФ устанавливать тарифы </a:t>
            </a: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в соответствии с методом и ДПР, предусмотренными в КС</a:t>
            </a:r>
            <a:endParaRPr lang="ru-RU" sz="12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6248" y="4112424"/>
            <a:ext cx="2880000" cy="533336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Обязанность </a:t>
            </a: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изменить условия КС</a:t>
            </a:r>
            <a:r>
              <a:rPr lang="ru-RU" sz="1200" b="1" dirty="0" smtClean="0">
                <a:solidFill>
                  <a:srgbClr val="3B930F"/>
                </a:solidFill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в предусмотренных действующим законодательством и условиями КС случаях</a:t>
            </a:r>
            <a:endParaRPr lang="ru-RU" sz="1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50458" y="1756407"/>
            <a:ext cx="2880000" cy="808497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t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b="1" dirty="0" smtClean="0">
                <a:solidFill>
                  <a:srgbClr val="3B930F"/>
                </a:solidFill>
                <a:latin typeface="+mn-lt"/>
              </a:rPr>
              <a:t>Заключение Прямого соглашения </a:t>
            </a:r>
            <a:r>
              <a:rPr lang="ru-RU" sz="1200" dirty="0" smtClean="0">
                <a:latin typeface="+mn-lt"/>
              </a:rPr>
              <a:t>между Концедентом, Концессионером и Банком</a:t>
            </a:r>
            <a:endParaRPr lang="ru-RU" sz="12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6248" y="2934811"/>
            <a:ext cx="2880000" cy="600663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Обязанность Субъекта РФ </a:t>
            </a:r>
            <a:r>
              <a:rPr lang="ru-RU" sz="1200" b="1" dirty="0" smtClean="0">
                <a:solidFill>
                  <a:schemeClr val="accent2"/>
                </a:solidFill>
                <a:latin typeface="+mn-lt"/>
              </a:rPr>
              <a:t>возмещать недополученные  и учитывать выпадающие доходы </a:t>
            </a:r>
            <a:r>
              <a:rPr lang="ru-RU" sz="1200" dirty="0" smtClean="0">
                <a:latin typeface="+mn-lt"/>
              </a:rPr>
              <a:t>Концессионера</a:t>
            </a:r>
            <a:endParaRPr lang="ru-RU" sz="12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0457" y="2897269"/>
            <a:ext cx="2880000" cy="675747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t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Залог прав по КС в пользу Банка и </a:t>
            </a:r>
            <a:r>
              <a:rPr lang="ru-RU" sz="1200" b="1" dirty="0" smtClean="0">
                <a:solidFill>
                  <a:srgbClr val="3B930F"/>
                </a:solidFill>
                <a:latin typeface="+mn-lt"/>
              </a:rPr>
              <a:t>право на замену Концессионера</a:t>
            </a:r>
            <a:r>
              <a:rPr lang="ru-RU" sz="1200" dirty="0" smtClean="0">
                <a:solidFill>
                  <a:srgbClr val="3B930F"/>
                </a:solidFill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(</a:t>
            </a:r>
            <a:r>
              <a:rPr lang="en-US" sz="1200" dirty="0" smtClean="0">
                <a:latin typeface="+mn-lt"/>
              </a:rPr>
              <a:t>step-in right)</a:t>
            </a:r>
            <a:endParaRPr lang="ru-RU" sz="12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3916" y="3933056"/>
            <a:ext cx="2880000" cy="798019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t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Обязанность Концедента перечислять часть компенсации при прекращении КС </a:t>
            </a:r>
            <a:r>
              <a:rPr lang="ru-RU" sz="1200" dirty="0"/>
              <a:t>на</a:t>
            </a:r>
            <a:r>
              <a:rPr lang="ru-RU" sz="12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200" dirty="0"/>
              <a:t>указанный Банком счет</a:t>
            </a:r>
            <a:r>
              <a:rPr lang="en-US" sz="1200" dirty="0"/>
              <a:t> </a:t>
            </a:r>
            <a:r>
              <a:rPr lang="ru-RU" sz="1200" dirty="0"/>
              <a:t>Концессионера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4756" y="5013176"/>
            <a:ext cx="2880000" cy="859923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t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Обязанность Концедента </a:t>
            </a:r>
            <a:r>
              <a:rPr lang="ru-RU" sz="1200" b="1" dirty="0" smtClean="0">
                <a:solidFill>
                  <a:srgbClr val="3B930F"/>
                </a:solidFill>
                <a:latin typeface="+mn-lt"/>
              </a:rPr>
              <a:t>информировать Банк </a:t>
            </a:r>
            <a:r>
              <a:rPr lang="ru-RU" sz="1200" dirty="0" smtClean="0">
                <a:latin typeface="+mn-lt"/>
              </a:rPr>
              <a:t>о возникновении проблем при реализации Проекта и планах по прекращению КС</a:t>
            </a:r>
            <a:endParaRPr lang="ru-RU" sz="12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3503" y="1785765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1</a:t>
            </a:r>
            <a:r>
              <a:rPr lang="en-US" sz="3600" dirty="0" smtClean="0">
                <a:solidFill>
                  <a:schemeClr val="accent2"/>
                </a:solidFill>
              </a:rPr>
              <a:t>.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2734" y="2911977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</a:rPr>
              <a:t>2</a:t>
            </a:r>
            <a:r>
              <a:rPr lang="en-US" sz="3600" dirty="0" smtClean="0">
                <a:solidFill>
                  <a:schemeClr val="accent2"/>
                </a:solidFill>
              </a:rPr>
              <a:t>.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2988" y="4055927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</a:rPr>
              <a:t>3</a:t>
            </a:r>
            <a:r>
              <a:rPr lang="en-US" sz="3600" dirty="0" smtClean="0">
                <a:solidFill>
                  <a:schemeClr val="accent2"/>
                </a:solidFill>
              </a:rPr>
              <a:t>.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2735" y="5171318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</a:rPr>
              <a:t>4</a:t>
            </a:r>
            <a:r>
              <a:rPr lang="en-US" sz="3600" dirty="0" smtClean="0">
                <a:solidFill>
                  <a:schemeClr val="accent2"/>
                </a:solidFill>
              </a:rPr>
              <a:t>.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18226" y="1785765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3B930F"/>
                </a:solidFill>
              </a:rPr>
              <a:t>1</a:t>
            </a:r>
            <a:r>
              <a:rPr lang="en-US" sz="3600" dirty="0" smtClean="0">
                <a:solidFill>
                  <a:srgbClr val="3B930F"/>
                </a:solidFill>
              </a:rPr>
              <a:t>.</a:t>
            </a:r>
            <a:endParaRPr lang="ru-RU" sz="3600" dirty="0">
              <a:solidFill>
                <a:srgbClr val="3B930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47712" y="2911977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3B930F"/>
                </a:solidFill>
              </a:rPr>
              <a:t>2</a:t>
            </a:r>
            <a:r>
              <a:rPr lang="en-US" sz="3600" dirty="0" smtClean="0">
                <a:solidFill>
                  <a:srgbClr val="3B930F"/>
                </a:solidFill>
              </a:rPr>
              <a:t>.</a:t>
            </a:r>
            <a:endParaRPr lang="ru-RU" sz="3600" dirty="0">
              <a:solidFill>
                <a:srgbClr val="3B930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41171" y="4008900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3B930F"/>
                </a:solidFill>
              </a:rPr>
              <a:t>3</a:t>
            </a:r>
            <a:r>
              <a:rPr lang="en-US" sz="3600" dirty="0" smtClean="0">
                <a:solidFill>
                  <a:srgbClr val="3B930F"/>
                </a:solidFill>
              </a:rPr>
              <a:t>.</a:t>
            </a:r>
            <a:endParaRPr lang="ru-RU" sz="3600" dirty="0">
              <a:solidFill>
                <a:srgbClr val="3B930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47459" y="5119972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3B930F"/>
                </a:solidFill>
              </a:rPr>
              <a:t>4</a:t>
            </a:r>
            <a:r>
              <a:rPr lang="en-US" sz="3600" dirty="0" smtClean="0">
                <a:solidFill>
                  <a:srgbClr val="3B930F"/>
                </a:solidFill>
              </a:rPr>
              <a:t>.</a:t>
            </a:r>
            <a:endParaRPr lang="ru-RU" sz="3600" dirty="0">
              <a:solidFill>
                <a:srgbClr val="3B930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95734" y="5076296"/>
            <a:ext cx="2880000" cy="836374"/>
          </a:xfrm>
          <a:prstGeom prst="rect">
            <a:avLst/>
          </a:prstGeom>
          <a:noFill/>
          <a:ln>
            <a:noFill/>
          </a:ln>
        </p:spPr>
        <p:txBody>
          <a:bodyPr wrap="square" lIns="91429" tIns="45715" rIns="91429" bIns="45715" rtlCol="0" anchor="ctr">
            <a:noAutofit/>
          </a:bodyPr>
          <a:lstStyle>
            <a:defPPr>
              <a:defRPr lang="ru-RU"/>
            </a:defPPr>
            <a:lvl1pPr algn="r">
              <a:defRPr sz="1400">
                <a:solidFill>
                  <a:srgbClr val="404040"/>
                </a:solidFill>
              </a:defRPr>
            </a:lvl1pPr>
          </a:lstStyle>
          <a:p>
            <a:pPr algn="l"/>
            <a:r>
              <a:rPr lang="ru-RU" sz="1200" dirty="0" smtClean="0">
                <a:latin typeface="+mn-lt"/>
              </a:rPr>
              <a:t>Обязанность Концедента и Субъекта РФ </a:t>
            </a:r>
            <a:r>
              <a:rPr lang="ru-RU" sz="1200" b="1" dirty="0">
                <a:solidFill>
                  <a:schemeClr val="accent2"/>
                </a:solidFill>
              </a:rPr>
              <a:t>компенсировать убытки и потери </a:t>
            </a:r>
            <a:r>
              <a:rPr lang="ru-RU" sz="1200" dirty="0" smtClean="0">
                <a:latin typeface="+mn-lt"/>
              </a:rPr>
              <a:t>Концессионера по Особым обстоятельствам*</a:t>
            </a:r>
            <a:endParaRPr lang="ru-RU" sz="12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15616" y="1340768"/>
            <a:ext cx="3240361" cy="307766"/>
          </a:xfrm>
          <a:prstGeom prst="rect">
            <a:avLst/>
          </a:prstGeom>
          <a:noFill/>
        </p:spPr>
        <p:txBody>
          <a:bodyPr wrap="square" lIns="0" tIns="45715" rIns="0" bIns="45715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3B930F"/>
                </a:solidFill>
              </a:rPr>
              <a:t>Обеспечение прав </a:t>
            </a:r>
            <a:r>
              <a:rPr lang="ru-RU" dirty="0">
                <a:solidFill>
                  <a:srgbClr val="3B930F"/>
                </a:solidFill>
              </a:rPr>
              <a:t>Концессионера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35297" y="1340768"/>
            <a:ext cx="2821079" cy="307766"/>
          </a:xfrm>
          <a:prstGeom prst="rect">
            <a:avLst/>
          </a:prstGeom>
          <a:noFill/>
        </p:spPr>
        <p:txBody>
          <a:bodyPr wrap="square" lIns="0" tIns="45715" rIns="0" bIns="45715" rtlCol="0">
            <a:spAutoFit/>
          </a:bodyPr>
          <a:lstStyle>
            <a:defPPr>
              <a:defRPr lang="ru-RU"/>
            </a:defPPr>
            <a:lvl1pPr>
              <a:defRPr sz="1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3B930F"/>
                </a:solidFill>
              </a:rPr>
              <a:t>Обеспечение прав </a:t>
            </a:r>
            <a:r>
              <a:rPr lang="ru-RU" dirty="0">
                <a:solidFill>
                  <a:srgbClr val="3B930F"/>
                </a:solidFill>
              </a:rPr>
              <a:t>Банка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 bwMode="auto">
          <a:xfrm>
            <a:off x="899591" y="6237288"/>
            <a:ext cx="3672409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99591" y="6237312"/>
            <a:ext cx="72008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Особые обстоятельства - обстоятельства, при наступлении которых Концедент обязуется возместить Концессионеру возникшие дополнительные расходы и, возможно, упущенную выгоду, а также предоставить иные средства правовой защиты, предусмотренные Соглашением, вплоть до досрочного прекращения </a:t>
            </a:r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Соглашения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1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19"/>
          <p:cNvSpPr/>
          <p:nvPr/>
        </p:nvSpPr>
        <p:spPr bwMode="auto">
          <a:xfrm>
            <a:off x="1004288" y="1668475"/>
            <a:ext cx="7784411" cy="3272693"/>
          </a:xfrm>
          <a:prstGeom prst="rect">
            <a:avLst/>
          </a:prstGeom>
          <a:pattFill prst="pct50">
            <a:fgClr>
              <a:schemeClr val="bg1">
                <a:lumMod val="85000"/>
              </a:schemeClr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-128" charset="-128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87158" y="1124744"/>
            <a:ext cx="6009178" cy="286232"/>
          </a:xfrm>
          <a:prstGeom prst="rect">
            <a:avLst/>
          </a:prstGeom>
          <a:pattFill prst="pct50">
            <a:fgClr>
              <a:sysClr val="window" lastClr="FFFFFF">
                <a:lumMod val="75000"/>
              </a:sysClr>
            </a:fgClr>
            <a:bgClr>
              <a:schemeClr val="bg1"/>
            </a:bgClr>
          </a:patt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Segoe UI" panose="020B0502040204020203" pitchFamily="34" charset="0"/>
                <a:cs typeface="Arial" panose="020B0604020202020204" pitchFamily="34" charset="0"/>
              </a:rPr>
              <a:t>Процедура досрочного расторжения по концессионному соглашению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1148303" y="1875258"/>
            <a:ext cx="7456148" cy="2828817"/>
            <a:chOff x="3828643" y="3856560"/>
            <a:chExt cx="5499715" cy="2086563"/>
          </a:xfrm>
        </p:grpSpPr>
        <p:sp>
          <p:nvSpPr>
            <p:cNvPr id="27" name="Rectangle 94"/>
            <p:cNvSpPr/>
            <p:nvPr/>
          </p:nvSpPr>
          <p:spPr>
            <a:xfrm>
              <a:off x="3828643" y="4525843"/>
              <a:ext cx="1140446" cy="833094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40500" tIns="40500" rIns="40500" bIns="40500" anchor="ctr" anchorCtr="1"/>
            <a:lstStyle/>
            <a:p>
              <a:pPr marL="0" marR="0" lvl="0" indent="0" algn="ctr" defTabSz="571514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Неисполнение условий КС или кредитной документации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53770" y="5570236"/>
              <a:ext cx="1274588" cy="346614"/>
            </a:xfrm>
            <a:prstGeom prst="roundRect">
              <a:avLst/>
            </a:prstGeom>
            <a:solidFill>
              <a:srgbClr val="3B930F"/>
            </a:solidFill>
            <a:ln w="9525"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Возвращение проекта</a:t>
              </a:r>
            </a:p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в штатный режим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180969" y="5524928"/>
              <a:ext cx="761747" cy="2585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71500" marR="0" lvl="0" indent="-571500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endParaRPr>
            </a:p>
          </p:txBody>
        </p:sp>
        <p:sp>
          <p:nvSpPr>
            <p:cNvPr id="30" name="Rectangle 94"/>
            <p:cNvSpPr/>
            <p:nvPr/>
          </p:nvSpPr>
          <p:spPr>
            <a:xfrm>
              <a:off x="5152953" y="3858938"/>
              <a:ext cx="1434888" cy="58418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40500" tIns="40500" rIns="40500" bIns="40500" anchor="ctr" anchorCtr="1"/>
            <a:lstStyle/>
            <a:p>
              <a:pPr marL="0" marR="0" lvl="0" indent="0" algn="ctr" defTabSz="571514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Передача контроля кредиторам (передача долей</a:t>
              </a:r>
              <a:r>
                <a:rPr kumimoji="0" 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/</a:t>
              </a:r>
              <a:r>
                <a:rPr kumimoji="0" lang="ru-RU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уступка)</a:t>
              </a:r>
            </a:p>
          </p:txBody>
        </p:sp>
        <p:sp>
          <p:nvSpPr>
            <p:cNvPr id="31" name="Rectangle 94"/>
            <p:cNvSpPr/>
            <p:nvPr/>
          </p:nvSpPr>
          <p:spPr>
            <a:xfrm>
              <a:off x="6699365" y="3856560"/>
              <a:ext cx="1221487" cy="584186"/>
            </a:xfrm>
            <a:prstGeom prst="roundRect">
              <a:avLst/>
            </a:prstGeom>
            <a:ln w="9525"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40500" tIns="40500" rIns="40500" bIns="40500" anchor="ctr" anchorCtr="1"/>
            <a:lstStyle/>
            <a:p>
              <a:pPr algn="ctr" defTabSz="57151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kern="0" dirty="0"/>
                <a:t>Согласование замещающего </a:t>
              </a:r>
            </a:p>
            <a:p>
              <a:pPr algn="ctr" defTabSz="571514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sz="1050" b="1" kern="0" dirty="0"/>
                <a:t>лица (Концессионер)</a:t>
              </a:r>
            </a:p>
          </p:txBody>
        </p:sp>
        <p:sp>
          <p:nvSpPr>
            <p:cNvPr id="32" name="Rectangle 94"/>
            <p:cNvSpPr/>
            <p:nvPr/>
          </p:nvSpPr>
          <p:spPr>
            <a:xfrm>
              <a:off x="5152953" y="4642186"/>
              <a:ext cx="1434888" cy="584186"/>
            </a:xfrm>
            <a:prstGeom prst="roundRect">
              <a:avLst/>
            </a:prstGeom>
            <a:ln w="9525"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40500" tIns="40500" rIns="40500" bIns="40500" anchor="ctr" anchorCtr="1"/>
            <a:lstStyle/>
            <a:p>
              <a:pPr marL="0" marR="0" lvl="0" indent="0" algn="ctr" defTabSz="571514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Согласительные процедуры с кредиторами</a:t>
              </a:r>
            </a:p>
          </p:txBody>
        </p:sp>
        <p:sp>
          <p:nvSpPr>
            <p:cNvPr id="33" name="Rectangle 94"/>
            <p:cNvSpPr/>
            <p:nvPr/>
          </p:nvSpPr>
          <p:spPr>
            <a:xfrm>
              <a:off x="5152953" y="5358937"/>
              <a:ext cx="1434888" cy="584186"/>
            </a:xfrm>
            <a:prstGeom prst="roundRect">
              <a:avLst/>
            </a:prstGeom>
            <a:ln w="9525">
              <a:headEnd type="none" w="sm" len="sm"/>
              <a:tailEnd type="none" w="sm" len="sm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40500" tIns="40500" rIns="40500" bIns="40500" anchor="ctr" anchorCtr="1"/>
            <a:lstStyle/>
            <a:p>
              <a:pPr marL="0" marR="0" lvl="0" indent="0" algn="ctr" defTabSz="571514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План устранения нарушений</a:t>
              </a:r>
            </a:p>
          </p:txBody>
        </p:sp>
        <p:cxnSp>
          <p:nvCxnSpPr>
            <p:cNvPr id="34" name="Соединительная линия уступом 33"/>
            <p:cNvCxnSpPr>
              <a:stCxn id="27" idx="2"/>
              <a:endCxn id="33" idx="1"/>
            </p:cNvCxnSpPr>
            <p:nvPr/>
          </p:nvCxnSpPr>
          <p:spPr bwMode="auto">
            <a:xfrm rot="16200000" flipH="1">
              <a:off x="4629863" y="5127941"/>
              <a:ext cx="292093" cy="754086"/>
            </a:xfrm>
            <a:prstGeom prst="bentConnector2">
              <a:avLst/>
            </a:prstGeom>
            <a:solidFill>
              <a:srgbClr val="00703C"/>
            </a:soli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Соединительная линия уступом 34"/>
            <p:cNvCxnSpPr>
              <a:stCxn id="27" idx="0"/>
              <a:endCxn id="30" idx="1"/>
            </p:cNvCxnSpPr>
            <p:nvPr/>
          </p:nvCxnSpPr>
          <p:spPr bwMode="auto">
            <a:xfrm rot="5400000" flipH="1" flipV="1">
              <a:off x="4588504" y="3961394"/>
              <a:ext cx="374812" cy="754086"/>
            </a:xfrm>
            <a:prstGeom prst="bentConnector2">
              <a:avLst/>
            </a:prstGeom>
            <a:solidFill>
              <a:srgbClr val="00703C"/>
            </a:soli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Прямая со стрелкой 37"/>
            <p:cNvCxnSpPr>
              <a:stCxn id="30" idx="3"/>
              <a:endCxn id="31" idx="1"/>
            </p:cNvCxnSpPr>
            <p:nvPr/>
          </p:nvCxnSpPr>
          <p:spPr bwMode="auto">
            <a:xfrm flipV="1">
              <a:off x="6587841" y="4148653"/>
              <a:ext cx="111524" cy="2378"/>
            </a:xfrm>
            <a:prstGeom prst="straightConnector1">
              <a:avLst/>
            </a:prstGeom>
            <a:solidFill>
              <a:srgbClr val="00703C"/>
            </a:soli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Прямая со стрелкой 38"/>
            <p:cNvCxnSpPr>
              <a:stCxn id="27" idx="3"/>
              <a:endCxn id="32" idx="1"/>
            </p:cNvCxnSpPr>
            <p:nvPr/>
          </p:nvCxnSpPr>
          <p:spPr bwMode="auto">
            <a:xfrm flipV="1">
              <a:off x="4969089" y="4934279"/>
              <a:ext cx="183864" cy="0"/>
            </a:xfrm>
            <a:prstGeom prst="straightConnector1">
              <a:avLst/>
            </a:prstGeom>
            <a:solidFill>
              <a:srgbClr val="00703C"/>
            </a:solidFill>
            <a:ln w="9525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" name="Прямая со стрелкой 39"/>
            <p:cNvCxnSpPr/>
            <p:nvPr/>
          </p:nvCxnSpPr>
          <p:spPr bwMode="auto">
            <a:xfrm>
              <a:off x="6587841" y="5811152"/>
              <a:ext cx="1451223" cy="0"/>
            </a:xfrm>
            <a:prstGeom prst="straightConnector1">
              <a:avLst/>
            </a:prstGeom>
            <a:solidFill>
              <a:srgbClr val="00703C"/>
            </a:solidFill>
            <a:ln w="9525" cap="flat" cmpd="sng" algn="ctr">
              <a:solidFill>
                <a:srgbClr val="3B930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Rectangle 94"/>
            <p:cNvSpPr/>
            <p:nvPr/>
          </p:nvSpPr>
          <p:spPr>
            <a:xfrm>
              <a:off x="8053771" y="3856561"/>
              <a:ext cx="1274587" cy="58418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lIns="40500" tIns="40500" rIns="40500" bIns="40500" anchor="ctr" anchorCtr="1"/>
            <a:lstStyle/>
            <a:p>
              <a:pPr marL="0" marR="0" lvl="0" indent="0" algn="ctr" defTabSz="571514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Требование кредиторов о расторжении КС</a:t>
              </a:r>
            </a:p>
          </p:txBody>
        </p:sp>
        <p:cxnSp>
          <p:nvCxnSpPr>
            <p:cNvPr id="42" name="Соединительная линия уступом 41"/>
            <p:cNvCxnSpPr>
              <a:stCxn id="31" idx="3"/>
              <a:endCxn id="41" idx="1"/>
            </p:cNvCxnSpPr>
            <p:nvPr/>
          </p:nvCxnSpPr>
          <p:spPr bwMode="auto">
            <a:xfrm>
              <a:off x="7920852" y="4148653"/>
              <a:ext cx="132919" cy="1"/>
            </a:xfrm>
            <a:prstGeom prst="bentConnector3">
              <a:avLst>
                <a:gd name="adj1" fmla="val 50000"/>
              </a:avLst>
            </a:prstGeom>
            <a:solidFill>
              <a:srgbClr val="00703C"/>
            </a:solidFill>
            <a:ln w="9525" cap="flat" cmpd="sng" algn="ctr">
              <a:solidFill>
                <a:schemeClr val="accent2"/>
              </a:solidFill>
              <a:prstDash val="lg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Соединительная линия уступом 43"/>
            <p:cNvCxnSpPr/>
            <p:nvPr/>
          </p:nvCxnSpPr>
          <p:spPr bwMode="auto">
            <a:xfrm flipV="1">
              <a:off x="6593338" y="5040307"/>
              <a:ext cx="1460292" cy="493958"/>
            </a:xfrm>
            <a:prstGeom prst="bentConnector3">
              <a:avLst>
                <a:gd name="adj1" fmla="val 73499"/>
              </a:avLst>
            </a:prstGeom>
            <a:solidFill>
              <a:srgbClr val="00703C"/>
            </a:solidFill>
            <a:ln w="9525" cap="flat" cmpd="sng" algn="ctr">
              <a:solidFill>
                <a:schemeClr val="accent2"/>
              </a:solidFill>
              <a:prstDash val="lg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Прямая со стрелкой 44"/>
            <p:cNvCxnSpPr>
              <a:stCxn id="41" idx="2"/>
              <a:endCxn id="46" idx="0"/>
            </p:cNvCxnSpPr>
            <p:nvPr/>
          </p:nvCxnSpPr>
          <p:spPr bwMode="auto">
            <a:xfrm flipH="1">
              <a:off x="8691064" y="4440747"/>
              <a:ext cx="1" cy="319962"/>
            </a:xfrm>
            <a:prstGeom prst="straightConnector1">
              <a:avLst/>
            </a:prstGeom>
            <a:solidFill>
              <a:srgbClr val="00703C"/>
            </a:solidFill>
            <a:ln w="9525" cap="flat" cmpd="sng" algn="ctr">
              <a:solidFill>
                <a:schemeClr val="accent2"/>
              </a:solidFill>
              <a:prstDash val="lgDash"/>
              <a:round/>
              <a:headEnd type="none" w="med" len="med"/>
              <a:tailEnd type="arrow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>
              <a:off x="8053770" y="4760709"/>
              <a:ext cx="1274588" cy="346614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Выплата компенсации</a:t>
              </a:r>
            </a:p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при расторжении</a:t>
              </a:r>
            </a:p>
          </p:txBody>
        </p:sp>
        <p:cxnSp>
          <p:nvCxnSpPr>
            <p:cNvPr id="49" name="Прямая со стрелкой 44"/>
            <p:cNvCxnSpPr/>
            <p:nvPr/>
          </p:nvCxnSpPr>
          <p:spPr bwMode="auto">
            <a:xfrm flipV="1">
              <a:off x="6593338" y="4843273"/>
              <a:ext cx="1460433" cy="263"/>
            </a:xfrm>
            <a:prstGeom prst="straightConnector1">
              <a:avLst/>
            </a:prstGeom>
            <a:solidFill>
              <a:srgbClr val="00703C"/>
            </a:solidFill>
            <a:ln w="9525" cap="flat" cmpd="sng" algn="ctr">
              <a:solidFill>
                <a:schemeClr val="accent2"/>
              </a:solidFill>
              <a:prstDash val="lgDash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7" name="TextBox 46"/>
          <p:cNvSpPr txBox="1"/>
          <p:nvPr/>
        </p:nvSpPr>
        <p:spPr>
          <a:xfrm>
            <a:off x="1043608" y="295781"/>
            <a:ext cx="59974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+mj-lt"/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03C"/>
                </a:solidFill>
                <a:latin typeface="Arial" charset="0"/>
                <a:ea typeface="ヒラギノ角ゴ Pro W3" pitchFamily="-128" charset="-128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7341"/>
                </a:solidFill>
                <a:latin typeface="Arial" charset="0"/>
                <a:ea typeface="ヒラギノ角ゴ Pro W3" pitchFamily="-128" charset="-128"/>
              </a:defRPr>
            </a:lvl9pPr>
          </a:lstStyle>
          <a:p>
            <a:r>
              <a:rPr lang="ru-RU" dirty="0" smtClean="0"/>
              <a:t>Механизм компенсации при расторжении концессионного соглашения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043608" y="5063343"/>
            <a:ext cx="7745091" cy="1015663"/>
          </a:xfrm>
          <a:prstGeom prst="rect">
            <a:avLst/>
          </a:prstGeom>
          <a:ln w="12700">
            <a:solidFill>
              <a:srgbClr val="3B930F"/>
            </a:solidFill>
            <a:prstDash val="lgDash"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1200" dirty="0">
                <a:solidFill>
                  <a:srgbClr val="404040"/>
                </a:solidFill>
              </a:rPr>
              <a:t>Размер компенсации при прекращении </a:t>
            </a:r>
            <a:r>
              <a:rPr lang="ru-RU" sz="1200" b="1" dirty="0">
                <a:solidFill>
                  <a:srgbClr val="3B930F"/>
                </a:solidFill>
              </a:rPr>
              <a:t>ограничен величиной фактически понесенных расходов на реконструкцию объектов теплоснабжения и не возмещенных через тариф</a:t>
            </a:r>
          </a:p>
          <a:p>
            <a:pPr algn="just"/>
            <a:endParaRPr lang="ru-RU" sz="1200" b="1" dirty="0">
              <a:solidFill>
                <a:srgbClr val="3B930F"/>
              </a:solidFill>
            </a:endParaRPr>
          </a:p>
          <a:p>
            <a:pPr algn="just"/>
            <a:r>
              <a:rPr lang="ru-RU" sz="1200" dirty="0">
                <a:solidFill>
                  <a:srgbClr val="404040"/>
                </a:solidFill>
              </a:rPr>
              <a:t>При этом расчет  компенсации при расторжении рассчитывается как сумма всех произведенных собственных инвестиций и полученных кредитов с учетом процентов и </a:t>
            </a:r>
            <a:r>
              <a:rPr lang="ru-RU" sz="1200" dirty="0" smtClean="0">
                <a:solidFill>
                  <a:srgbClr val="404040"/>
                </a:solidFill>
              </a:rPr>
              <a:t>штрафов </a:t>
            </a:r>
            <a:endParaRPr lang="ru-RU" sz="1200" dirty="0">
              <a:solidFill>
                <a:srgbClr val="404040"/>
              </a:solidFill>
            </a:endParaRPr>
          </a:p>
        </p:txBody>
      </p:sp>
      <p:cxnSp>
        <p:nvCxnSpPr>
          <p:cNvPr id="50" name="Elbow Connector 49"/>
          <p:cNvCxnSpPr/>
          <p:nvPr/>
        </p:nvCxnSpPr>
        <p:spPr bwMode="auto">
          <a:xfrm>
            <a:off x="4896493" y="3480104"/>
            <a:ext cx="1960019" cy="953398"/>
          </a:xfrm>
          <a:prstGeom prst="bentConnector3">
            <a:avLst>
              <a:gd name="adj1" fmla="val 38542"/>
            </a:avLst>
          </a:prstGeom>
          <a:solidFill>
            <a:srgbClr val="00703C"/>
          </a:solidFill>
          <a:ln w="9525" cap="flat" cmpd="sng" algn="ctr">
            <a:solidFill>
              <a:srgbClr val="3B930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9" name="Elbow Connector 88"/>
          <p:cNvCxnSpPr/>
          <p:nvPr/>
        </p:nvCxnSpPr>
        <p:spPr bwMode="auto">
          <a:xfrm rot="16200000" flipH="1">
            <a:off x="5520180" y="3017061"/>
            <a:ext cx="1656000" cy="1008000"/>
          </a:xfrm>
          <a:prstGeom prst="bentConnector2">
            <a:avLst/>
          </a:prstGeom>
          <a:solidFill>
            <a:srgbClr val="00703C"/>
          </a:solidFill>
          <a:ln w="9525" cap="flat" cmpd="sng" algn="ctr">
            <a:solidFill>
              <a:srgbClr val="3B930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939219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heme/theme1.xml><?xml version="1.0" encoding="utf-8"?>
<a:theme xmlns:a="http://schemas.openxmlformats.org/drawingml/2006/main" name="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Default Design">
  <a:themeElements>
    <a:clrScheme name="7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Default Design">
  <a:themeElements>
    <a:clrScheme name="7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Default Design">
  <a:themeElements>
    <a:clrScheme name="7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09" tIns="45705" rIns="91409" bIns="45705" numCol="1" anchor="t" anchorCtr="0" compatLnSpc="1">
        <a:prstTxWarp prst="textNoShape">
          <a:avLst/>
        </a:prstTxWarp>
      </a:bodyPr>
      <a:lstStyle>
        <a:defPPr marL="0" marR="0" indent="0" algn="l" defTabSz="7620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>
            <a:srgbClr val="008080"/>
          </a:buClr>
          <a:buSzPct val="85000"/>
          <a:buFont typeface="Wingdings" pitchFamily="2" charset="2"/>
          <a:buNone/>
          <a:tabLst>
            <a:tab pos="1236663" algn="l"/>
          </a:tabLst>
          <a:defRPr kumimoji="0" 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09" tIns="45705" rIns="91409" bIns="45705" numCol="1" anchor="t" anchorCtr="0" compatLnSpc="1">
        <a:prstTxWarp prst="textNoShape">
          <a:avLst/>
        </a:prstTxWarp>
      </a:bodyPr>
      <a:lstStyle>
        <a:defPPr marL="0" marR="0" indent="0" algn="l" defTabSz="7620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>
            <a:srgbClr val="008080"/>
          </a:buClr>
          <a:buSzPct val="85000"/>
          <a:buFont typeface="Wingdings" pitchFamily="2" charset="2"/>
          <a:buNone/>
          <a:tabLst>
            <a:tab pos="1236663" algn="l"/>
          </a:tabLst>
          <a:defRPr kumimoji="0" lang="ru-RU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09" tIns="45705" rIns="91409" bIns="45705" numCol="1" anchor="t" anchorCtr="0" compatLnSpc="1">
        <a:prstTxWarp prst="textNoShape">
          <a:avLst/>
        </a:prstTxWarp>
      </a:bodyPr>
      <a:lstStyle>
        <a:defPPr marL="0" marR="0" indent="0" algn="ctr" defTabSz="7620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>
            <a:srgbClr val="008080"/>
          </a:buClr>
          <a:buSzPct val="85000"/>
          <a:buFont typeface="Wingdings" pitchFamily="2" charset="2"/>
          <a:buNone/>
          <a:tabLst>
            <a:tab pos="1236663" algn="l"/>
          </a:tabLst>
          <a:defRPr kumimoji="0" lang="ru-RU" sz="1200" b="0" i="1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09" tIns="45705" rIns="91409" bIns="45705" numCol="1" anchor="t" anchorCtr="0" compatLnSpc="1">
        <a:prstTxWarp prst="textNoShape">
          <a:avLst/>
        </a:prstTxWarp>
      </a:bodyPr>
      <a:lstStyle>
        <a:defPPr marL="0" marR="0" indent="0" algn="ctr" defTabSz="762000" rtl="0" eaLnBrk="1" fontAlgn="base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>
            <a:srgbClr val="008080"/>
          </a:buClr>
          <a:buSzPct val="85000"/>
          <a:buFont typeface="Wingdings" pitchFamily="2" charset="2"/>
          <a:buNone/>
          <a:tabLst>
            <a:tab pos="1236663" algn="l"/>
          </a:tabLst>
          <a:defRPr kumimoji="0" lang="ru-RU" sz="1200" b="0" i="1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Default Design">
  <a:themeElements>
    <a:clrScheme name="7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_ru xmlns="5d89609e-1783-405f-bf34-09be3c398519" xsi:nil="true"/>
    <Subscribers xmlns="5d89609e-1783-405f-bf34-09be3c398519">;#298,292,291,6,297,304,305,307,299,300,139,296,268,267,269,303,302,308,301,293,266,306,294,309,265,290,295;#Документ был добавлен/изменен;#298,292,291,6,297,304,305,307,299,300,139,296,268,267,269,303,302,308,301,293,266,306,294,309,265,290,295;#;#</Subscribers>
    <eng xmlns="5d89609e-1783-405f-bf34-09be3c398519" xsi:nil="true"/>
    <Comments_eng xmlns="5d89609e-1783-405f-bf34-09be3c39851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DC3202BD56A4442A3B800B7184E0205" ma:contentTypeVersion="5" ma:contentTypeDescription="Создание документа." ma:contentTypeScope="" ma:versionID="60dfd6b6ea3780e3f7d1c3368d7489cd">
  <xsd:schema xmlns:xsd="http://www.w3.org/2001/XMLSchema" xmlns:xs="http://www.w3.org/2001/XMLSchema" xmlns:p="http://schemas.microsoft.com/office/2006/metadata/properties" xmlns:ns2="5d89609e-1783-405f-bf34-09be3c398519" targetNamespace="http://schemas.microsoft.com/office/2006/metadata/properties" ma:root="true" ma:fieldsID="a59ca295edb68e4e9cf841ad6c2cce88" ns2:_="">
    <xsd:import namespace="5d89609e-1783-405f-bf34-09be3c398519"/>
    <xsd:element name="properties">
      <xsd:complexType>
        <xsd:sequence>
          <xsd:element name="documentManagement">
            <xsd:complexType>
              <xsd:all>
                <xsd:element ref="ns2:eng" minOccurs="0"/>
                <xsd:element ref="ns2:Comments_ru" minOccurs="0"/>
                <xsd:element ref="ns2:Comments_eng" minOccurs="0"/>
                <xsd:element ref="ns2:Subscrib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9609e-1783-405f-bf34-09be3c398519" elementFormDefault="qualified">
    <xsd:import namespace="http://schemas.microsoft.com/office/2006/documentManagement/types"/>
    <xsd:import namespace="http://schemas.microsoft.com/office/infopath/2007/PartnerControls"/>
    <xsd:element name="eng" ma:index="8" nillable="true" ma:displayName="eng" ma:internalName="eng">
      <xsd:simpleType>
        <xsd:restriction base="dms:Text"/>
      </xsd:simpleType>
    </xsd:element>
    <xsd:element name="Comments_ru" ma:index="9" nillable="true" ma:displayName="Comments_ru" ma:internalName="Comments_ru">
      <xsd:simpleType>
        <xsd:restriction base="dms:Note">
          <xsd:maxLength value="255"/>
        </xsd:restriction>
      </xsd:simpleType>
    </xsd:element>
    <xsd:element name="Comments_eng" ma:index="10" nillable="true" ma:displayName="Comments_eng" ma:internalName="Comments_eng">
      <xsd:simpleType>
        <xsd:restriction base="dms:Note">
          <xsd:maxLength value="255"/>
        </xsd:restriction>
      </xsd:simpleType>
    </xsd:element>
    <xsd:element name="Subscribers" ma:index="11" nillable="true" ma:displayName="Subscribers" ma:internalName="Subscriber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6FCA38-9BD8-45D7-BF93-81328E65D847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5d89609e-1783-405f-bf34-09be3c398519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29B8CE3-95CC-4DBE-BE35-E79235F04A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89609e-1783-405f-bf34-09be3c3985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CA0E9A-4114-43F5-8B32-606EF6E9C5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12249</TotalTime>
  <Words>2196</Words>
  <Application>Microsoft Office PowerPoint</Application>
  <PresentationFormat>Экран (4:3)</PresentationFormat>
  <Paragraphs>255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sber_present_gedonizm1</vt:lpstr>
      <vt:lpstr>7_Default Design</vt:lpstr>
      <vt:lpstr>8_Default Design</vt:lpstr>
      <vt:lpstr>9_Default Design</vt:lpstr>
      <vt:lpstr>Специальное оформление</vt:lpstr>
      <vt:lpstr>2_Default Design</vt:lpstr>
      <vt:lpstr>10_Default Design</vt:lpstr>
      <vt:lpstr>Презентация PowerPoint</vt:lpstr>
      <vt:lpstr>Цели реализации типового проекта  модернизации системы теплоснабжения</vt:lpstr>
      <vt:lpstr>Возможность финансирования Проектов  в теплоснабжении </vt:lpstr>
      <vt:lpstr>Основные параметры проекта</vt:lpstr>
      <vt:lpstr>Структура типового  концессионного проекта</vt:lpstr>
      <vt:lpstr>Договорная модель реализации проекта</vt:lpstr>
      <vt:lpstr>Обязательства сторон</vt:lpstr>
      <vt:lpstr>Обеспечение прав концессионера и финансирующей организации</vt:lpstr>
      <vt:lpstr>Презентация PowerPoint</vt:lpstr>
      <vt:lpstr>Особые обстоятельства</vt:lpstr>
      <vt:lpstr>Платежный механизм Недополученные и Выпадающие доходы</vt:lpstr>
      <vt:lpstr>Презентация PowerPoint</vt:lpstr>
      <vt:lpstr>Порядок заключения  концессионного соглашения по ЧКИ</vt:lpstr>
      <vt:lpstr>Презентация PowerPoint</vt:lpstr>
      <vt:lpstr>Раскрытие информации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Багинская Анна Евгеньевна</dc:creator>
  <cp:lastModifiedBy>Афонин Виктор Викторович</cp:lastModifiedBy>
  <cp:revision>489</cp:revision>
  <cp:lastPrinted>2017-06-11T14:11:34Z</cp:lastPrinted>
  <dcterms:created xsi:type="dcterms:W3CDTF">2016-11-14T10:18:41Z</dcterms:created>
  <dcterms:modified xsi:type="dcterms:W3CDTF">2017-09-14T12:41:57Z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0x0101007DC3202BD56A4442A3B800B7184E0205</vt:lpwstr>
  </property>
</Properties>
</file>